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13">
  <p:sldMasterIdLst>
    <p:sldMasterId id="2147483660" r:id="rId1"/>
    <p:sldMasterId id="2147483672" r:id="rId2"/>
    <p:sldMasterId id="2147483684" r:id="rId3"/>
  </p:sldMasterIdLst>
  <p:notesMasterIdLst>
    <p:notesMasterId r:id="rId41"/>
  </p:notesMasterIdLst>
  <p:sldIdLst>
    <p:sldId id="256" r:id="rId4"/>
    <p:sldId id="545" r:id="rId5"/>
    <p:sldId id="488" r:id="rId6"/>
    <p:sldId id="513" r:id="rId7"/>
    <p:sldId id="546" r:id="rId8"/>
    <p:sldId id="547" r:id="rId9"/>
    <p:sldId id="548" r:id="rId10"/>
    <p:sldId id="549" r:id="rId11"/>
    <p:sldId id="550" r:id="rId12"/>
    <p:sldId id="574" r:id="rId13"/>
    <p:sldId id="551" r:id="rId14"/>
    <p:sldId id="552" r:id="rId15"/>
    <p:sldId id="553" r:id="rId16"/>
    <p:sldId id="554" r:id="rId17"/>
    <p:sldId id="518" r:id="rId18"/>
    <p:sldId id="555" r:id="rId19"/>
    <p:sldId id="557" r:id="rId20"/>
    <p:sldId id="558" r:id="rId21"/>
    <p:sldId id="575" r:id="rId22"/>
    <p:sldId id="576" r:id="rId23"/>
    <p:sldId id="559" r:id="rId24"/>
    <p:sldId id="560" r:id="rId25"/>
    <p:sldId id="561" r:id="rId26"/>
    <p:sldId id="563" r:id="rId27"/>
    <p:sldId id="564" r:id="rId28"/>
    <p:sldId id="565" r:id="rId29"/>
    <p:sldId id="577" r:id="rId30"/>
    <p:sldId id="566" r:id="rId31"/>
    <p:sldId id="567" r:id="rId32"/>
    <p:sldId id="568" r:id="rId33"/>
    <p:sldId id="569" r:id="rId34"/>
    <p:sldId id="570" r:id="rId35"/>
    <p:sldId id="578" r:id="rId36"/>
    <p:sldId id="571" r:id="rId37"/>
    <p:sldId id="329" r:id="rId38"/>
    <p:sldId id="573" r:id="rId39"/>
    <p:sldId id="271" r:id="rId40"/>
  </p:sldIdLst>
  <p:sldSz cx="9144000" cy="6858000" type="screen4x3"/>
  <p:notesSz cx="6858000" cy="9144000"/>
  <p:embeddedFontLst>
    <p:embeddedFont>
      <p:font typeface="Arial Narrow" panose="020B060602020203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Franklin Gothic Book" panose="020B0503020102020204" pitchFamily="34" charset="0"/>
      <p:regular r:id="rId51"/>
      <p:italic r:id="rId52"/>
    </p:embeddedFont>
    <p:embeddedFont>
      <p:font typeface="Franklin Gothic Medium" panose="020B0603020102020204" pitchFamily="34" charset="0"/>
      <p:regular r:id="rId53"/>
      <p:italic r:id="rId54"/>
    </p:embeddedFont>
    <p:embeddedFont>
      <p:font typeface="Perpetua" panose="02020502060401020303" pitchFamily="18" charset="0"/>
      <p:regular r:id="rId55"/>
      <p:bold r:id="rId56"/>
      <p:italic r:id="rId57"/>
      <p:boldItalic r:id="rId58"/>
    </p:embeddedFont>
    <p:embeddedFont>
      <p:font typeface="Wingdings 2" panose="05020102010507070707" pitchFamily="18" charset="2"/>
      <p:regular r:id="rId59"/>
    </p:embeddedFont>
    <p:embeddedFont>
      <p:font typeface="等线" panose="02010600030101010101" pitchFamily="2" charset="-122"/>
      <p:regular r:id="rId60"/>
      <p:bold r:id="rId61"/>
    </p:embeddedFont>
    <p:embeddedFont>
      <p:font typeface="微软雅黑" panose="020B0503020204020204" pitchFamily="34" charset="-122"/>
      <p:regular r:id="rId62"/>
      <p:bold r:id="rId63"/>
    </p:embeddedFont>
    <p:embeddedFont>
      <p:font typeface="幼圆" panose="02010509060101010101" pitchFamily="49" charset="-122"/>
      <p:regular r:id="rId64"/>
    </p:embeddedFont>
  </p:embeddedFontLst>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9" autoAdjust="0"/>
    <p:restoredTop sz="93089" autoAdjust="0"/>
  </p:normalViewPr>
  <p:slideViewPr>
    <p:cSldViewPr>
      <p:cViewPr varScale="1">
        <p:scale>
          <a:sx n="67" d="100"/>
          <a:sy n="67" d="100"/>
        </p:scale>
        <p:origin x="1209" y="8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183DD-ABDB-4EB1-A726-EE72F71F6393}" type="datetimeFigureOut">
              <a:rPr lang="zh-CN" altLang="en-US" smtClean="0"/>
              <a:t>2019/12/25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AC750A-E720-45E3-B984-FED77418FD21}" type="slidenum">
              <a:rPr lang="zh-CN" altLang="en-US" smtClean="0"/>
              <a:t>‹#›</a:t>
            </a:fld>
            <a:endParaRPr lang="zh-CN" altLang="en-US"/>
          </a:p>
        </p:txBody>
      </p:sp>
    </p:spTree>
    <p:extLst>
      <p:ext uri="{BB962C8B-B14F-4D97-AF65-F5344CB8AC3E}">
        <p14:creationId xmlns:p14="http://schemas.microsoft.com/office/powerpoint/2010/main" val="201623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107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58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528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7690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462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74395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0001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73109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83903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21176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8602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0639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876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2610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77173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7868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20825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673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5555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1502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0714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008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228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73302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2005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06919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9497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35</a:t>
            </a:fld>
            <a:endParaRPr lang="zh-CN" altLang="en-US"/>
          </a:p>
        </p:txBody>
      </p:sp>
    </p:spTree>
    <p:extLst>
      <p:ext uri="{BB962C8B-B14F-4D97-AF65-F5344CB8AC3E}">
        <p14:creationId xmlns:p14="http://schemas.microsoft.com/office/powerpoint/2010/main" val="3430278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36</a:t>
            </a:fld>
            <a:endParaRPr lang="zh-CN" altLang="en-US"/>
          </a:p>
        </p:txBody>
      </p:sp>
    </p:spTree>
    <p:extLst>
      <p:ext uri="{BB962C8B-B14F-4D97-AF65-F5344CB8AC3E}">
        <p14:creationId xmlns:p14="http://schemas.microsoft.com/office/powerpoint/2010/main" val="340813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619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49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924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9706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724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89645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zh-CN" altLang="en-US"/>
              <a:t>单击此处编辑母版标题样式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14868903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076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024387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4482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555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003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343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49767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8" name="Content Placeholder 7"/>
          <p:cNvSpPr>
            <a:spLocks noGrp="1"/>
          </p:cNvSpPr>
          <p:nvPr>
            <p:ph sz="quarter" idx="13"/>
          </p:nvPr>
        </p:nvSpPr>
        <p:spPr>
          <a:xfrm>
            <a:off x="609600" y="1600200"/>
            <a:ext cx="7924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3791317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7578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4749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364577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a:xfrm>
            <a:off x="5330952" y="6400800"/>
            <a:ext cx="3733800" cy="283800"/>
          </a:xfrm>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059333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42285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785129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9" name="灯片编号占位符 8"/>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3465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320370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3" name="页脚占位符 2"/>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2196986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53902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619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60136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83222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7200E83E-3DDC-4057-BD42-0C3CE9F543F4}" type="datetimeFigureOut">
              <a:rPr lang="zh-CN" altLang="en-US" smtClean="0"/>
              <a:t>2019/12/25</a:t>
            </a:fld>
            <a:endParaRPr lang="zh-CN" alt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zh-CN" alt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6E5C9AC-B17D-4002-9342-307711A35635}"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solidFill>
                  <a:srgbClr val="696464"/>
                </a:solidFill>
              </a:rPr>
              <a:pPr/>
              <a:t>12/25/2019</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solidFill>
                <a:srgbClr val="696464"/>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70220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r>
              <a:rPr lang="en-US" altLang="zh-CN">
                <a:solidFill>
                  <a:srgbClr val="2F2F2F">
                    <a:lumMod val="75000"/>
                    <a:lumOff val="25000"/>
                  </a:srgbClr>
                </a:solidFill>
              </a:rPr>
              <a:t>2011/8/17</a:t>
            </a:r>
            <a:endParaRPr lang="zh-CN" altLang="en-US">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1F9C30EF-BED7-4227-AEDB-FD1CDC6CCC5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488170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sysumatlab@163.com" TargetMode="Externa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hyperlink" Target="mailto:sysumatlab@163.com"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19200" y="3429000"/>
            <a:ext cx="6400800" cy="1752600"/>
          </a:xfrm>
        </p:spPr>
        <p:txBody>
          <a:bodyPr/>
          <a:lstStyle/>
          <a:p>
            <a:endParaRPr lang="en-US" altLang="zh-CN" sz="2400" dirty="0"/>
          </a:p>
          <a:p>
            <a:r>
              <a:rPr lang="zh-CN" altLang="en-US" sz="2400" dirty="0"/>
              <a:t>李嘉</a:t>
            </a:r>
            <a:endParaRPr lang="en-US" altLang="zh-CN" sz="2400" dirty="0"/>
          </a:p>
          <a:p>
            <a:r>
              <a:rPr lang="zh-CN" altLang="en-US" sz="2400" b="1" dirty="0">
                <a:ea typeface="新細明體" pitchFamily="18" charset="-120"/>
              </a:rPr>
              <a:t>中山大学数学学院</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sp>
        <p:nvSpPr>
          <p:cNvPr id="2" name="标题 1"/>
          <p:cNvSpPr>
            <a:spLocks noGrp="1"/>
          </p:cNvSpPr>
          <p:nvPr>
            <p:ph type="ctrTitle"/>
          </p:nvPr>
        </p:nvSpPr>
        <p:spPr>
          <a:xfrm>
            <a:off x="685800" y="1340768"/>
            <a:ext cx="7772400" cy="1470025"/>
          </a:xfrm>
        </p:spPr>
        <p:txBody>
          <a:bodyPr/>
          <a:lstStyle/>
          <a:p>
            <a:r>
              <a:rPr lang="zh-CN" altLang="en-US" sz="4800" b="1" dirty="0">
                <a:solidFill>
                  <a:srgbClr val="FFC000"/>
                </a:solidFill>
              </a:rPr>
              <a:t>数学实验与数学软件</a:t>
            </a:r>
            <a:br>
              <a:rPr lang="zh-CN" altLang="en-US" dirty="0"/>
            </a:br>
            <a:endParaRPr lang="zh-CN" altLang="en-US" dirty="0"/>
          </a:p>
        </p:txBody>
      </p:sp>
      <p:sp>
        <p:nvSpPr>
          <p:cNvPr id="4" name="矩形 3"/>
          <p:cNvSpPr/>
          <p:nvPr/>
        </p:nvSpPr>
        <p:spPr>
          <a:xfrm>
            <a:off x="2051720" y="2643852"/>
            <a:ext cx="5112568" cy="523220"/>
          </a:xfrm>
          <a:prstGeom prst="rect">
            <a:avLst/>
          </a:prstGeom>
        </p:spPr>
        <p:txBody>
          <a:bodyPr wrap="square">
            <a:spAutoFit/>
          </a:bodyPr>
          <a:lstStyle/>
          <a:p>
            <a:pPr algn="ctr"/>
            <a:r>
              <a:rPr lang="zh-CN" altLang="en-US" sz="2800" dirty="0"/>
              <a:t>第十六课：期末复习与样题</a:t>
            </a:r>
            <a:endParaRPr lang="en-US" altLang="zh-CN" sz="2800" dirty="0"/>
          </a:p>
        </p:txBody>
      </p:sp>
      <p:sp>
        <p:nvSpPr>
          <p:cNvPr id="5" name="副标题 2"/>
          <p:cNvSpPr txBox="1">
            <a:spLocks/>
          </p:cNvSpPr>
          <p:nvPr/>
        </p:nvSpPr>
        <p:spPr>
          <a:xfrm>
            <a:off x="1187624" y="4725144"/>
            <a:ext cx="6400800" cy="175260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2"/>
                </a:solidFill>
                <a:latin typeface="+mn-lt"/>
                <a:ea typeface="+mn-ea"/>
                <a:cs typeface="+mn-cs"/>
              </a:defRPr>
            </a:lvl1pPr>
            <a:lvl2pPr marL="457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2pPr>
            <a:lvl3pPr marL="914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3pPr>
            <a:lvl4pPr marL="1371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5pPr>
            <a:lvl6pPr marL="22860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9pPr>
          </a:lstStyle>
          <a:p>
            <a:endParaRPr lang="en-US" altLang="zh-CN" dirty="0"/>
          </a:p>
          <a:p>
            <a:r>
              <a:rPr lang="zh-CN" altLang="en-US" sz="2400" dirty="0"/>
              <a:t>教师微信号：</a:t>
            </a:r>
            <a:r>
              <a:rPr lang="en-US" altLang="zh-CN" sz="2400" dirty="0" err="1"/>
              <a:t>Recksic</a:t>
            </a:r>
            <a:endParaRPr lang="en-US" altLang="zh-CN" sz="2400" dirty="0"/>
          </a:p>
          <a:p>
            <a:r>
              <a:rPr lang="zh-CN" altLang="en-US" sz="2400" dirty="0"/>
              <a:t>课程邮箱：</a:t>
            </a:r>
            <a:r>
              <a:rPr lang="en-US" altLang="zh-CN" sz="2400" dirty="0">
                <a:hlinkClick r:id="rId2"/>
              </a:rPr>
              <a:t>sysumatlab@163.com</a:t>
            </a:r>
            <a:r>
              <a:rPr lang="en-US" altLang="zh-CN" sz="2400" dirty="0"/>
              <a:t> </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pic>
        <p:nvPicPr>
          <p:cNvPr id="8" name="Picture 8">
            <a:extLst>
              <a:ext uri="{FF2B5EF4-FFF2-40B4-BE49-F238E27FC236}">
                <a16:creationId xmlns:a16="http://schemas.microsoft.com/office/drawing/2014/main" id="{9C89D33F-6E83-470F-8B0B-7C812FB87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64" y="4581128"/>
            <a:ext cx="1616968" cy="155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a:extLst>
              <a:ext uri="{FF2B5EF4-FFF2-40B4-BE49-F238E27FC236}">
                <a16:creationId xmlns:a16="http://schemas.microsoft.com/office/drawing/2014/main" id="{99C7DC33-F25D-4A9E-95F0-884290B22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476" y="4581817"/>
            <a:ext cx="1551600" cy="1551600"/>
          </a:xfrm>
          <a:prstGeom prst="rect">
            <a:avLst/>
          </a:prstGeom>
        </p:spPr>
      </p:pic>
    </p:spTree>
    <p:extLst>
      <p:ext uri="{BB962C8B-B14F-4D97-AF65-F5344CB8AC3E}">
        <p14:creationId xmlns:p14="http://schemas.microsoft.com/office/powerpoint/2010/main" val="181650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数值计算中的基本知识点</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5" y="2422716"/>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自带函数</a:t>
            </a: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ode45</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是使用几阶的哪一种算法进行常微分方程（组）的数值运算的</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答案：四阶龙格</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库塔法。</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7" name="矩形 6">
            <a:extLst>
              <a:ext uri="{FF2B5EF4-FFF2-40B4-BE49-F238E27FC236}">
                <a16:creationId xmlns:a16="http://schemas.microsoft.com/office/drawing/2014/main" id="{E930BA32-75C1-4CEF-BA61-68B4F97E9B39}"/>
              </a:ext>
            </a:extLst>
          </p:cNvPr>
          <p:cNvSpPr/>
          <p:nvPr/>
        </p:nvSpPr>
        <p:spPr>
          <a:xfrm>
            <a:off x="323527" y="1096895"/>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样题：在步长均为</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1×10^(-5)</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的情况下，复合梯形公式、复合中矩形公式、复合辛普森公式，误差最小的是？</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答案：复合辛普森公式</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11" name="矩形 10">
            <a:extLst>
              <a:ext uri="{FF2B5EF4-FFF2-40B4-BE49-F238E27FC236}">
                <a16:creationId xmlns:a16="http://schemas.microsoft.com/office/drawing/2014/main" id="{5B05621C-31B0-4598-9007-3A6448053763}"/>
              </a:ext>
            </a:extLst>
          </p:cNvPr>
          <p:cNvSpPr/>
          <p:nvPr/>
        </p:nvSpPr>
        <p:spPr>
          <a:xfrm>
            <a:off x="323527" y="3786997"/>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样题：在常微分方程的数值模拟中，若不改变算法，步长的减小对于结果误差和计算速度分别有什么变化</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p>
          <a:p>
            <a:pPr>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答案：结果误差减小，计算速度减慢。</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FE1FB0D-606A-44FB-9DB9-157F62E5828F}"/>
                  </a:ext>
                </a:extLst>
              </p:cNvPr>
              <p:cNvSpPr/>
              <p:nvPr/>
            </p:nvSpPr>
            <p:spPr>
              <a:xfrm>
                <a:off x="323527" y="5124559"/>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样题：在一元函数</a:t>
                </a:r>
                <a14:m>
                  <m:oMath xmlns:m="http://schemas.openxmlformats.org/officeDocument/2006/math">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𝒇</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的最小值问题的计算中如果要是用黄金分割法，需要</a:t>
                </a:r>
                <a14:m>
                  <m:oMath xmlns:m="http://schemas.openxmlformats.org/officeDocument/2006/math">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𝒇</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在求解区间</a:t>
                </a:r>
                <a14:m>
                  <m:oMath xmlns:m="http://schemas.openxmlformats.org/officeDocument/2006/math">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𝒂</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𝒃</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满足什么条件</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p>
              <a:p>
                <a:pPr>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14:m>
                  <m:oMath xmlns:m="http://schemas.openxmlformats.org/officeDocument/2006/math">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𝒇</m:t>
                    </m:r>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为单峰函数。</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13" name="矩形 12">
                <a:extLst>
                  <a:ext uri="{FF2B5EF4-FFF2-40B4-BE49-F238E27FC236}">
                    <a16:creationId xmlns:a16="http://schemas.microsoft.com/office/drawing/2014/main" id="{3FE1FB0D-606A-44FB-9DB9-157F62E5828F}"/>
                  </a:ext>
                </a:extLst>
              </p:cNvPr>
              <p:cNvSpPr>
                <a:spLocks noRot="1" noChangeAspect="1" noMove="1" noResize="1" noEditPoints="1" noAdjustHandles="1" noChangeArrowheads="1" noChangeShapeType="1" noTextEdit="1"/>
              </p:cNvSpPr>
              <p:nvPr/>
            </p:nvSpPr>
            <p:spPr>
              <a:xfrm>
                <a:off x="323527" y="5124559"/>
                <a:ext cx="8686252" cy="1277273"/>
              </a:xfrm>
              <a:prstGeom prst="rect">
                <a:avLst/>
              </a:prstGeom>
              <a:blipFill>
                <a:blip r:embed="rId3"/>
                <a:stretch>
                  <a:fillRect l="-1053" t="-5263" b="-71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209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数值计算中的小知识点</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5" y="2998470"/>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熟练使用</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fminbnd</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：对于函数</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fminbnd</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，返回值</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exitflag</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&gt;0</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代表什么含义</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答案：在指定区段内成功得到了一个极小值。</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10" name="矩形 9">
            <a:extLst>
              <a:ext uri="{FF2B5EF4-FFF2-40B4-BE49-F238E27FC236}">
                <a16:creationId xmlns:a16="http://schemas.microsoft.com/office/drawing/2014/main" id="{AB0DB16F-F640-4FB0-B736-9FBD7DA823E5}"/>
              </a:ext>
            </a:extLst>
          </p:cNvPr>
          <p:cNvSpPr/>
          <p:nvPr/>
        </p:nvSpPr>
        <p:spPr>
          <a:xfrm>
            <a:off x="323527" y="965960"/>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能够求解常系数齐次线性差分方程的初值问题。（如</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W9Q1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7" name="矩形 6">
            <a:extLst>
              <a:ext uri="{FF2B5EF4-FFF2-40B4-BE49-F238E27FC236}">
                <a16:creationId xmlns:a16="http://schemas.microsoft.com/office/drawing/2014/main" id="{E930BA32-75C1-4CEF-BA61-68B4F97E9B39}"/>
              </a:ext>
            </a:extLst>
          </p:cNvPr>
          <p:cNvSpPr/>
          <p:nvPr/>
        </p:nvSpPr>
        <p:spPr>
          <a:xfrm>
            <a:off x="323527" y="1570663"/>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匿名函数的定义方法</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如何定义匿名函数</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，使</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x,y</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)=sin(x)*cos(y)</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 = @(</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x,y</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 sin(x).*cos(y)</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或</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都对</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p>
        </p:txBody>
      </p:sp>
      <p:sp>
        <p:nvSpPr>
          <p:cNvPr id="11" name="矩形 10">
            <a:extLst>
              <a:ext uri="{FF2B5EF4-FFF2-40B4-BE49-F238E27FC236}">
                <a16:creationId xmlns:a16="http://schemas.microsoft.com/office/drawing/2014/main" id="{5B05621C-31B0-4598-9007-3A6448053763}"/>
              </a:ext>
            </a:extLst>
          </p:cNvPr>
          <p:cNvSpPr/>
          <p:nvPr/>
        </p:nvSpPr>
        <p:spPr>
          <a:xfrm>
            <a:off x="323527" y="4305260"/>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fzero</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与</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fsolve</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两个函数的使用方法</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2" name="矩形 11">
            <a:extLst>
              <a:ext uri="{FF2B5EF4-FFF2-40B4-BE49-F238E27FC236}">
                <a16:creationId xmlns:a16="http://schemas.microsoft.com/office/drawing/2014/main" id="{6A256D73-3038-4912-8D51-1C86D424C3BA}"/>
              </a:ext>
            </a:extLst>
          </p:cNvPr>
          <p:cNvSpPr/>
          <p:nvPr/>
        </p:nvSpPr>
        <p:spPr>
          <a:xfrm>
            <a:off x="323527" y="5243772"/>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rng</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对随机函数的影响：</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将随机数种子恢复到默认状态的命令为？</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rng</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 default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4CA31D37-5F66-4D3D-A61E-DF4FB63BEA7A}"/>
              </a:ext>
            </a:extLst>
          </p:cNvPr>
          <p:cNvSpPr/>
          <p:nvPr/>
        </p:nvSpPr>
        <p:spPr>
          <a:xfrm>
            <a:off x="323527" y="4796442"/>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polyval</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与</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polyfit</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两个函数的原理与使用方法</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228711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一维绘图</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plot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与简易</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Latex</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5" y="1035377"/>
            <a:ext cx="8686252" cy="246221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熟练使用</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plot,hist,stem,scatter</a:t>
            </a:r>
            <a:r>
              <a:rPr lang="zh-CN" altLang="en-US"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特别是</a:t>
            </a: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plot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的各种线型和颜色的含义</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关注第十三课中标注红色的线型与颜色</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，以及同时绘制多条曲线的方法。</a:t>
            </a:r>
            <a:endParaRPr lang="en-US" altLang="zh-CN" sz="2400" b="1" noProof="0" dirty="0">
              <a:latin typeface="Courier New" panose="02070309020205020404" pitchFamily="49" charset="0"/>
              <a:ea typeface="幼圆" panose="02010509060101010101" pitchFamily="49" charset="-122"/>
              <a:cs typeface="Courier New" panose="02070309020205020404" pitchFamily="49" charset="0"/>
            </a:endParaRPr>
          </a:p>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样题：绘制圆圈形状</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plot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的圆圈大小，应该设置哪一种可控调用格式的属性</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MarkerSize</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不区分大小写，均正确</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A256D73-3038-4912-8D51-1C86D424C3BA}"/>
                  </a:ext>
                </a:extLst>
              </p:cNvPr>
              <p:cNvSpPr/>
              <p:nvPr/>
            </p:nvSpPr>
            <p:spPr>
              <a:xfrm>
                <a:off x="323527" y="4449664"/>
                <a:ext cx="8686252" cy="100816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：设置标题为</a:t>
                </a:r>
                <a14:m>
                  <m:oMath xmlns:m="http://schemas.openxmlformats.org/officeDocument/2006/math">
                    <m:nary>
                      <m:naryPr>
                        <m:ctrlPr>
                          <a:rPr lang="zh-CN" altLang="en-US"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naryPr>
                      <m:sub>
                        <m:r>
                          <m:rPr>
                            <m:brk m:alnAt="23"/>
                          </m:r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𝟎</m:t>
                        </m:r>
                      </m:sub>
                      <m:sup>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sup>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𝒇</m:t>
                        </m:r>
                        <m:d>
                          <m:d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dPr>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𝒕</m:t>
                            </m:r>
                          </m:e>
                        </m:d>
                        <m:r>
                          <a:rPr lang="en-US" altLang="zh-CN" sz="2400" b="1"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𝐝</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𝒕</m:t>
                        </m:r>
                      </m:e>
                    </m:nary>
                    <m:r>
                      <a:rPr lang="zh-CN" altLang="en-US" sz="2400" b="1" i="1">
                        <a:solidFill>
                          <a:prstClr val="black"/>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对应</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命令为</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title('\int_0^x f(t) </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dt</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 </a:t>
                </a:r>
              </a:p>
            </p:txBody>
          </p:sp>
        </mc:Choice>
        <mc:Fallback xmlns="">
          <p:sp>
            <p:nvSpPr>
              <p:cNvPr id="12" name="矩形 11">
                <a:extLst>
                  <a:ext uri="{FF2B5EF4-FFF2-40B4-BE49-F238E27FC236}">
                    <a16:creationId xmlns:a16="http://schemas.microsoft.com/office/drawing/2014/main" id="{6A256D73-3038-4912-8D51-1C86D424C3BA}"/>
                  </a:ext>
                </a:extLst>
              </p:cNvPr>
              <p:cNvSpPr>
                <a:spLocks noRot="1" noChangeAspect="1" noMove="1" noResize="1" noEditPoints="1" noAdjustHandles="1" noChangeArrowheads="1" noChangeShapeType="1" noTextEdit="1"/>
              </p:cNvSpPr>
              <p:nvPr/>
            </p:nvSpPr>
            <p:spPr>
              <a:xfrm>
                <a:off x="323527" y="4449664"/>
                <a:ext cx="8686252" cy="1008161"/>
              </a:xfrm>
              <a:prstGeom prst="rect">
                <a:avLst/>
              </a:prstGeom>
              <a:blipFill>
                <a:blip r:embed="rId3"/>
                <a:stretch>
                  <a:fillRect l="-1053" t="-3030" b="-1454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CA31D37-5F66-4D3D-A61E-DF4FB63BEA7A}"/>
              </a:ext>
            </a:extLst>
          </p:cNvPr>
          <p:cNvSpPr/>
          <p:nvPr/>
        </p:nvSpPr>
        <p:spPr>
          <a:xfrm>
            <a:off x="323527" y="3561367"/>
            <a:ext cx="8686252"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熟练利用第十三课介绍的</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Latex</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工具来设置标题、图例、坐标轴名称等等，并可以设置刻度间距，字体大小等参数。</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3" name="矩形 12">
            <a:extLst>
              <a:ext uri="{FF2B5EF4-FFF2-40B4-BE49-F238E27FC236}">
                <a16:creationId xmlns:a16="http://schemas.microsoft.com/office/drawing/2014/main" id="{A8469A00-6C45-4DEE-B9D2-CBBD2C98F9A2}"/>
              </a:ext>
            </a:extLst>
          </p:cNvPr>
          <p:cNvSpPr/>
          <p:nvPr/>
        </p:nvSpPr>
        <p:spPr>
          <a:xfrm>
            <a:off x="323527" y="5515125"/>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如果需要在同一个</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figure</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内进行多层叠绘，需要在绘制第二个图像前使用什么</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命令</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hold on</a:t>
            </a:r>
          </a:p>
        </p:txBody>
      </p:sp>
    </p:spTree>
    <p:extLst>
      <p:ext uri="{BB962C8B-B14F-4D97-AF65-F5344CB8AC3E}">
        <p14:creationId xmlns:p14="http://schemas.microsoft.com/office/powerpoint/2010/main" val="26141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252123"/>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高维数据可视化及效果处理</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5" y="855073"/>
            <a:ext cx="8686252" cy="172354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熟练使用</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surf,mesh</a:t>
            </a:r>
            <a:r>
              <a:rPr lang="zh-CN" altLang="en-US"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特别是熟悉</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meshgrid</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函数对于曲面或网格线绘制的意义。</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surf(X,Y,Z,C)</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函数中</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C</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的含义是什么</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答案：三维空间内各点的颜色。（需指明</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C</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不是一个值）</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12" name="矩形 11">
            <a:extLst>
              <a:ext uri="{FF2B5EF4-FFF2-40B4-BE49-F238E27FC236}">
                <a16:creationId xmlns:a16="http://schemas.microsoft.com/office/drawing/2014/main" id="{6A256D73-3038-4912-8D51-1C86D424C3BA}"/>
              </a:ext>
            </a:extLst>
          </p:cNvPr>
          <p:cNvSpPr/>
          <p:nvPr/>
        </p:nvSpPr>
        <p:spPr>
          <a:xfrm>
            <a:off x="323527" y="3777032"/>
            <a:ext cx="8686252" cy="90794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命令</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material metal</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的含义是什么</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答案：使绘图对象材质有金属光泽</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4CA31D37-5F66-4D3D-A61E-DF4FB63BEA7A}"/>
              </a:ext>
            </a:extLst>
          </p:cNvPr>
          <p:cNvSpPr/>
          <p:nvPr/>
        </p:nvSpPr>
        <p:spPr>
          <a:xfrm>
            <a:off x="323527" y="2576703"/>
            <a:ext cx="8686252"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light</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lighting</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a:solidFill>
                  <a:schemeClr val="accent2"/>
                </a:solidFill>
                <a:latin typeface="Courier New" panose="02070309020205020404" pitchFamily="49" charset="0"/>
                <a:ea typeface="幼圆" panose="02010509060101010101" pitchFamily="49" charset="-122"/>
                <a:cs typeface="Courier New" panose="02070309020205020404" pitchFamily="49" charset="0"/>
              </a:rPr>
              <a:t>material</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hidden</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等函数分别的含义与使用方法，考察时主要考察函数本身的最基本的用途，或常用设定的含义。</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7" name="矩形 6">
            <a:extLst>
              <a:ext uri="{FF2B5EF4-FFF2-40B4-BE49-F238E27FC236}">
                <a16:creationId xmlns:a16="http://schemas.microsoft.com/office/drawing/2014/main" id="{FBB67109-FD92-4553-BF50-C6D5406132F2}"/>
              </a:ext>
            </a:extLst>
          </p:cNvPr>
          <p:cNvSpPr/>
          <p:nvPr/>
        </p:nvSpPr>
        <p:spPr>
          <a:xfrm>
            <a:off x="323527" y="4681126"/>
            <a:ext cx="8686252"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熟练使用</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pcolor</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contour</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contourf</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slice</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comet</a:t>
            </a:r>
            <a:r>
              <a:rPr lang="zh-CN" altLang="en-US"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spinmap</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的基本含义</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0" name="矩形 9">
            <a:extLst>
              <a:ext uri="{FF2B5EF4-FFF2-40B4-BE49-F238E27FC236}">
                <a16:creationId xmlns:a16="http://schemas.microsoft.com/office/drawing/2014/main" id="{66E79C03-24F2-40C1-BED1-F9377C0C9C8C}"/>
              </a:ext>
            </a:extLst>
          </p:cNvPr>
          <p:cNvSpPr/>
          <p:nvPr/>
        </p:nvSpPr>
        <p:spPr>
          <a:xfrm>
            <a:off x="323527" y="5421718"/>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理解电影动画与实时动画的基本操作，并可以完成简单编写</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4" name="矩形 13">
            <a:extLst>
              <a:ext uri="{FF2B5EF4-FFF2-40B4-BE49-F238E27FC236}">
                <a16:creationId xmlns:a16="http://schemas.microsoft.com/office/drawing/2014/main" id="{2ECEE48C-EADB-42ED-8ABB-BFBAC4983EDB}"/>
              </a:ext>
            </a:extLst>
          </p:cNvPr>
          <p:cNvSpPr/>
          <p:nvPr/>
        </p:nvSpPr>
        <p:spPr>
          <a:xfrm>
            <a:off x="323527" y="5883383"/>
            <a:ext cx="8686252" cy="90794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样题：已有影片图形结构体数组</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以每秒</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24</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帧播放</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次</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代码</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movie(M,1,24);</a:t>
            </a:r>
          </a:p>
        </p:txBody>
      </p:sp>
    </p:spTree>
    <p:extLst>
      <p:ext uri="{BB962C8B-B14F-4D97-AF65-F5344CB8AC3E}">
        <p14:creationId xmlns:p14="http://schemas.microsoft.com/office/powerpoint/2010/main" val="20390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252123"/>
            <a:ext cx="7772400" cy="1143000"/>
          </a:xfrm>
        </p:spPr>
        <p:txBody>
          <a:bodyPr>
            <a:normAutofit/>
          </a:bodyPr>
          <a:lstStyle/>
          <a:p>
            <a:pPr algn="ctr" eaLnBrk="0" fontAlgn="base" hangingPunct="0">
              <a:spcAft>
                <a:spcPct val="0"/>
              </a:spcAft>
              <a:defRPr/>
            </a:pP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信号图像处理的基本操作与其他功能</a:t>
            </a:r>
            <a:endParaRPr 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4" y="855073"/>
            <a:ext cx="8817045" cy="172354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信号处理的几个函数</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conv,smooth,fft,dwt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函数的简单含义与使用方法。理解信噪比</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SNR</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与峰值信噪比</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PSNR</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的概念</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fft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是一种什么样的变换</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答案：（一维）离散（快速）傅里叶变换。（不写离散扣</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分）</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4CA31D37-5F66-4D3D-A61E-DF4FB63BEA7A}"/>
              </a:ext>
            </a:extLst>
          </p:cNvPr>
          <p:cNvSpPr/>
          <p:nvPr/>
        </p:nvSpPr>
        <p:spPr>
          <a:xfrm>
            <a:off x="323527" y="2631331"/>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了解</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audioread,audiowrite,sound</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等函数对声音的处理</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4" name="矩形 13">
            <a:extLst>
              <a:ext uri="{FF2B5EF4-FFF2-40B4-BE49-F238E27FC236}">
                <a16:creationId xmlns:a16="http://schemas.microsoft.com/office/drawing/2014/main" id="{2ECEE48C-EADB-42ED-8ABB-BFBAC4983EDB}"/>
              </a:ext>
            </a:extLst>
          </p:cNvPr>
          <p:cNvSpPr/>
          <p:nvPr/>
        </p:nvSpPr>
        <p:spPr>
          <a:xfrm>
            <a:off x="323527" y="4724194"/>
            <a:ext cx="8686252" cy="90794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imresize</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函数默认使用哪一种插值方式放大图像</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答案：双三次插值</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11" name="矩形 10">
            <a:extLst>
              <a:ext uri="{FF2B5EF4-FFF2-40B4-BE49-F238E27FC236}">
                <a16:creationId xmlns:a16="http://schemas.microsoft.com/office/drawing/2014/main" id="{C93B9B8C-052D-4A23-A81F-9B8B3309B5CB}"/>
              </a:ext>
            </a:extLst>
          </p:cNvPr>
          <p:cNvSpPr/>
          <p:nvPr/>
        </p:nvSpPr>
        <p:spPr>
          <a:xfrm>
            <a:off x="330881" y="3210971"/>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imread,imshow,imwrite,rgb2gray,rgb2hsv,</a:t>
            </a:r>
          </a:p>
          <a:p>
            <a:pPr lvl="0">
              <a:spcBef>
                <a:spcPts val="580"/>
              </a:spcBef>
              <a:buClr>
                <a:srgbClr val="00B050"/>
              </a:buClr>
              <a:buSzPct val="85000"/>
              <a:defRPr/>
            </a:pP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imhist,histeq,fft2,fftshift,imnoise</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等函数对图像的处理</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信号图像亦可能在实验题中组合考察</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5" name="矩形 14">
            <a:extLst>
              <a:ext uri="{FF2B5EF4-FFF2-40B4-BE49-F238E27FC236}">
                <a16:creationId xmlns:a16="http://schemas.microsoft.com/office/drawing/2014/main" id="{EABF4DA9-97BB-4B84-BEDE-0568F750597E}"/>
              </a:ext>
            </a:extLst>
          </p:cNvPr>
          <p:cNvSpPr/>
          <p:nvPr/>
        </p:nvSpPr>
        <p:spPr>
          <a:xfrm>
            <a:off x="337837" y="5804738"/>
            <a:ext cx="8686252" cy="90794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如果</a:t>
            </a:r>
            <a:r>
              <a:rPr lang="zh-CN" altLang="en-US" sz="2400" b="1">
                <a:solidFill>
                  <a:prstClr val="black"/>
                </a:solidFill>
                <a:latin typeface="Courier New" panose="02070309020205020404" pitchFamily="49" charset="0"/>
                <a:ea typeface="幼圆" panose="02010509060101010101" pitchFamily="49" charset="-122"/>
                <a:cs typeface="Courier New" panose="02070309020205020404" pitchFamily="49" charset="0"/>
              </a:rPr>
              <a:t>希望将稀疏矩阵</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改用三元组表示，代码</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sparse(A)</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（或</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B=sparse(A)</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265619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3408"/>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矩阵的设定与操作（</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228874" y="875410"/>
            <a:ext cx="868625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考察广度较大，包括向量与矩阵的定义，向量与矩阵的维度与规模，向量矩阵的编址与寻访。矩阵常见的形变操作，截取操作，运算操作。矩阵元素的求和、排序、统计运算。矩阵的代数性质（行列式，行阶梯型，</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范数</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8718F7-F31A-4F7C-B761-12BA7E6A7C6A}"/>
                  </a:ext>
                </a:extLst>
              </p:cNvPr>
              <p:cNvSpPr/>
              <p:nvPr/>
            </p:nvSpPr>
            <p:spPr>
              <a:xfrm>
                <a:off x="232322" y="2521059"/>
                <a:ext cx="8686252" cy="421051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：阅读下列代码，在空白处写出正确的运行结果（手写体即可，含义正确即可）</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clear</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 = [1,1,4;1,3,2;1,4,5];</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B = A.*A  	 		%B=</a:t>
                </a:r>
                <a14:m>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m>
                          <m:mPr>
                            <m:mcs>
                              <m:mc>
                                <m:mcPr>
                                  <m:count m:val="3"/>
                                  <m:mcJc m:val="center"/>
                                </m:mcPr>
                              </m:mc>
                            </m:mcs>
                            <m:ctrlPr>
                              <a:rPr lang="pt-BR"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mPr>
                          <m:mr>
                            <m:e>
                              <m:r>
                                <m:rPr>
                                  <m:brk m:alnAt="7"/>
                                </m:r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𝟏𝟔</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𝟗</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𝟒</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𝟏𝟔</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𝟐𝟓</m:t>
                              </m:r>
                            </m:e>
                          </m:mr>
                        </m:m>
                      </m:e>
                    </m:d>
                  </m:oMath>
                </a14:m>
                <a:endPar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C = sum(A)     		%C=</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𝟖</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𝟏𝟏</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oMath>
                </a14:m>
                <a:endParaRPr lang="pt-BR"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D = det(A)     		%D=</a:t>
                </a:r>
                <a:r>
                  <a:rPr lang="pt-BR"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8</a:t>
                </a: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E = A(6)       		%E=</a:t>
                </a:r>
                <a:r>
                  <a:rPr lang="pt-BR"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4</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 = max(min(A))     		%F=</a:t>
                </a:r>
                <a:r>
                  <a:rPr lang="pt-BR"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2</a:t>
                </a:r>
              </a:p>
              <a:p>
                <a:pPr lvl="0">
                  <a:spcBef>
                    <a:spcPts val="580"/>
                  </a:spcBef>
                  <a:buClr>
                    <a:srgbClr val="00B050"/>
                  </a:buClr>
                  <a:buSzPct val="85000"/>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问法是千变万化的，但大都是大家在平时编程作业中常用的！</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A58718F7-F31A-4F7C-B761-12BA7E6A7C6A}"/>
                  </a:ext>
                </a:extLst>
              </p:cNvPr>
              <p:cNvSpPr>
                <a:spLocks noRot="1" noChangeAspect="1" noMove="1" noResize="1" noEditPoints="1" noAdjustHandles="1" noChangeArrowheads="1" noChangeShapeType="1" noTextEdit="1"/>
              </p:cNvSpPr>
              <p:nvPr/>
            </p:nvSpPr>
            <p:spPr>
              <a:xfrm>
                <a:off x="232322" y="2521059"/>
                <a:ext cx="8686252" cy="4210512"/>
              </a:xfrm>
              <a:prstGeom prst="rect">
                <a:avLst/>
              </a:prstGeom>
              <a:blipFill>
                <a:blip r:embed="rId3"/>
                <a:stretch>
                  <a:fillRect l="-1053" t="-2029" r="-211" b="-15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02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3408"/>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矩阵的设定与操作（</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8718F7-F31A-4F7C-B761-12BA7E6A7C6A}"/>
                  </a:ext>
                </a:extLst>
              </p:cNvPr>
              <p:cNvSpPr/>
              <p:nvPr/>
            </p:nvSpPr>
            <p:spPr>
              <a:xfrm>
                <a:off x="232322" y="1052736"/>
                <a:ext cx="8686252" cy="559012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：阅读下列代码，在空白处写出正确的运行结果（手写体即可，含义正确即可）</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clear</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 = reshape(1:9,3,3)		%A=</a:t>
                </a:r>
                <a14:m>
                  <m:oMath xmlns:m="http://schemas.openxmlformats.org/officeDocument/2006/math">
                    <m:d>
                      <m:dPr>
                        <m:begChr m:val="["/>
                        <m:endChr m:val="]"/>
                        <m:ctrlPr>
                          <a:rPr lang="en-US"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m>
                          <m:mPr>
                            <m:mcs>
                              <m:mc>
                                <m:mcPr>
                                  <m:count m:val="3"/>
                                  <m:mcJc m:val="center"/>
                                </m:mcPr>
                              </m:mc>
                            </m:mcs>
                            <m:ctrlPr>
                              <a:rPr lang="pt-BR"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ctrlPr>
                          </m:mPr>
                          <m:mr>
                            <m:e>
                              <m:r>
                                <m:rPr>
                                  <m:brk m:alnAt="7"/>
                                </m:rPr>
                                <a:rPr lang="en-US"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𝟒</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𝟕</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𝟐</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𝟓</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𝟖</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e>
                            <m:e>
                              <m:r>
                                <a:rPr lang="en-US"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t>𝟔</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𝟗</m:t>
                              </m:r>
                            </m:e>
                          </m:mr>
                        </m:m>
                      </m:e>
                    </m:d>
                  </m:oMath>
                </a14:m>
                <a:endPar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B = rot90(A,2) 		%B=</a:t>
                </a:r>
                <a14:m>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m>
                          <m:mPr>
                            <m:mcs>
                              <m:mc>
                                <m:mcPr>
                                  <m:count m:val="3"/>
                                  <m:mcJc m:val="center"/>
                                </m:mcPr>
                              </m:mc>
                            </m:mcs>
                            <m:ctrlPr>
                              <a:rPr lang="pt-BR"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mPr>
                          <m:mr>
                            <m:e>
                              <m:r>
                                <m:rPr>
                                  <m:brk m:alnAt="7"/>
                                </m:r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𝟗</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𝟔</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𝟖</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𝟓</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𝟐</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𝟕</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𝟒</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mr>
                        </m:m>
                      </m:e>
                    </m:d>
                  </m:oMath>
                </a14:m>
                <a:endPar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C = triu(A)     		%C=</a:t>
                </a:r>
                <a14:m>
                  <m:oMath xmlns:m="http://schemas.openxmlformats.org/officeDocument/2006/math">
                    <m:d>
                      <m:dPr>
                        <m:begChr m:val="["/>
                        <m:endChr m:val="]"/>
                        <m:ctrlPr>
                          <a:rPr lang="en-US"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m>
                          <m:mPr>
                            <m:mcs>
                              <m:mc>
                                <m:mcPr>
                                  <m:count m:val="3"/>
                                  <m:mcJc m:val="center"/>
                                </m:mcPr>
                              </m:mc>
                            </m:mcs>
                            <m:ctrlPr>
                              <a:rPr lang="pt-BR"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ctrlPr>
                          </m:mPr>
                          <m:mr>
                            <m:e>
                              <m:r>
                                <m:rPr>
                                  <m:brk m:alnAt="7"/>
                                </m:r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𝟒</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𝟕</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e>
                            <m:e>
                              <m:r>
                                <a:rPr lang="en-US" altLang="zh-CN" b="1" i="1">
                                  <a:solidFill>
                                    <a:srgbClr val="FF0000"/>
                                  </a:solidFill>
                                  <a:latin typeface="Cambria Math" panose="02040503050406030204" pitchFamily="18" charset="0"/>
                                  <a:ea typeface="幼圆" panose="02010509060101010101" pitchFamily="49" charset="-122"/>
                                  <a:cs typeface="Courier New" panose="02070309020205020404" pitchFamily="49" charset="0"/>
                                </a:rPr>
                                <m:t>𝟓</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𝟖</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𝟗</m:t>
                              </m:r>
                            </m:e>
                          </m:mr>
                        </m:m>
                      </m:e>
                    </m:d>
                  </m:oMath>
                </a14:m>
                <a:endPar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D = mean(A,2)    		%D=</a:t>
                </a:r>
                <a14:m>
                  <m:oMath xmlns:m="http://schemas.openxmlformats.org/officeDocument/2006/math">
                    <m:d>
                      <m:dPr>
                        <m:begChr m:val="["/>
                        <m:endChr m:val="]"/>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m>
                          <m:mPr>
                            <m:mcs>
                              <m:mc>
                                <m:mcPr>
                                  <m:count m:val="1"/>
                                  <m:mcJc m:val="center"/>
                                </m:mcPr>
                              </m:mc>
                            </m:mcs>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mPr>
                          <m:mr>
                            <m:e>
                              <m:r>
                                <m:rPr>
                                  <m:brk m:alnAt="7"/>
                                </m:r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𝟒</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𝟓</m:t>
                              </m:r>
                            </m:e>
                          </m:mr>
                          <m:m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𝟔</m:t>
                              </m:r>
                            </m:e>
                          </m:mr>
                        </m:m>
                      </m:e>
                    </m:d>
                  </m:oMath>
                </a14:m>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p>
              <a:p>
                <a:pPr lvl="0">
                  <a:spcBef>
                    <a:spcPts val="580"/>
                  </a:spcBef>
                  <a:buClr>
                    <a:srgbClr val="00B050"/>
                  </a:buClr>
                  <a:buSzPct val="85000"/>
                  <a:defRPr/>
                </a:pPr>
                <a:r>
                  <a:rPr lang="pt-BR"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E = cond(tril(C))     	%E=</a:t>
                </a:r>
                <a:r>
                  <a:rPr lang="pt-BR"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9</a:t>
                </a:r>
              </a:p>
              <a:p>
                <a:pPr lvl="0">
                  <a:spcBef>
                    <a:spcPts val="580"/>
                  </a:spcBef>
                  <a:buClr>
                    <a:srgbClr val="00B050"/>
                  </a:buClr>
                  <a:buSzPct val="85000"/>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简单一点的题目需要大家细心，有些难一点的题目需要大家结合之前作业中所积累的经验。</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A58718F7-F31A-4F7C-B761-12BA7E6A7C6A}"/>
                  </a:ext>
                </a:extLst>
              </p:cNvPr>
              <p:cNvSpPr>
                <a:spLocks noRot="1" noChangeAspect="1" noMove="1" noResize="1" noEditPoints="1" noAdjustHandles="1" noChangeArrowheads="1" noChangeShapeType="1" noTextEdit="1"/>
              </p:cNvSpPr>
              <p:nvPr/>
            </p:nvSpPr>
            <p:spPr>
              <a:xfrm>
                <a:off x="232322" y="1052736"/>
                <a:ext cx="8686252" cy="5590120"/>
              </a:xfrm>
              <a:prstGeom prst="rect">
                <a:avLst/>
              </a:prstGeom>
              <a:blipFill>
                <a:blip r:embed="rId3"/>
                <a:stretch>
                  <a:fillRect l="-1053" t="-1527" r="-211" b="-8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00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12529D6-9E81-4CA2-924A-3389827E80B9}"/>
              </a:ext>
            </a:extLst>
          </p:cNvPr>
          <p:cNvSpPr/>
          <p:nvPr/>
        </p:nvSpPr>
        <p:spPr>
          <a:xfrm>
            <a:off x="228874" y="970265"/>
            <a:ext cx="880762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考察范围包括了课件内所有的“非了解”数值实验代码。这一部分的考试将提供一段与课件例题代码相似的代码，完成这类题目需要解释相应代码段的含义与功能</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，一般不会是太复杂的代码</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。如果有绘图代码则会提供绘制出的图。</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8718F7-F31A-4F7C-B761-12BA7E6A7C6A}"/>
                  </a:ext>
                </a:extLst>
              </p:cNvPr>
              <p:cNvSpPr/>
              <p:nvPr/>
            </p:nvSpPr>
            <p:spPr>
              <a:xfrm>
                <a:off x="232322" y="2564904"/>
                <a:ext cx="8686252" cy="400731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样题：阅读下列代码，在空白处写出对应代码段的功能解释</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x1=0;x2=3;      </a:t>
                </a:r>
              </a:p>
              <a:p>
                <a:pPr lvl="0">
                  <a:spcBef>
                    <a:spcPts val="580"/>
                  </a:spcBef>
                  <a:buClr>
                    <a:srgbClr val="00B050"/>
                  </a:buClr>
                  <a:buSzPct val="85000"/>
                  <a:defRPr/>
                </a:pP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yx</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=@(x)x.^3-x;			%Q1</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定义了匿名函数</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𝒚</m:t>
                    </m:r>
                    <m:d>
                      <m:d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e>
                    </m:d>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sSup>
                      <m:sSup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sSupP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e>
                      <m:sup>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sup>
                    </m:sSup>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oMath>
                </a14:m>
                <a:endPar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xmin</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fmin</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fminbnd</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(yx,x1,x2);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%Q2:</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调用函数</a:t>
                </a:r>
                <a:r>
                  <a:rPr lang="en-US" altLang="zh-CN"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fminbnd</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计算了</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𝒇</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在</a:t>
                </a:r>
                <a14:m>
                  <m:oMath xmlns:m="http://schemas.openxmlformats.org/officeDocument/2006/math">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的一个极小值点和极小值</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ezplot</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yx</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,[x1,x2]);	%</a:t>
                </a:r>
                <a:r>
                  <a:rPr lang="en-US" altLang="zh-CN" b="1" dirty="0">
                    <a:latin typeface="Courier New" panose="02070309020205020404" pitchFamily="49" charset="0"/>
                    <a:ea typeface="幼圆" panose="02010509060101010101" pitchFamily="49" charset="-122"/>
                    <a:cs typeface="Courier New" panose="02070309020205020404" pitchFamily="49" charset="0"/>
                  </a:rPr>
                  <a:t>Q3:</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不指定采样点的情况下绘制</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𝒇</m:t>
                    </m:r>
                    <m:d>
                      <m:d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e>
                    </m:d>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𝟑</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的曲线</a:t>
                </a:r>
                <a:endPar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hold on</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plot(xmin,fmin,'.r','MarkerSize',50);</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hold off %Q4:</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在极值点用红色的点将其标注出来</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text(xmin-0.2,fmin+5,[‘Local minimum value</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',num2str(</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fmin</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%Q5:</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在合适位置用字符串文本标出局部最小值的大小</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A58718F7-F31A-4F7C-B761-12BA7E6A7C6A}"/>
                  </a:ext>
                </a:extLst>
              </p:cNvPr>
              <p:cNvSpPr>
                <a:spLocks noRot="1" noChangeAspect="1" noMove="1" noResize="1" noEditPoints="1" noAdjustHandles="1" noChangeArrowheads="1" noChangeShapeType="1" noTextEdit="1"/>
              </p:cNvSpPr>
              <p:nvPr/>
            </p:nvSpPr>
            <p:spPr>
              <a:xfrm>
                <a:off x="232322" y="2564904"/>
                <a:ext cx="8686252" cy="4007315"/>
              </a:xfrm>
              <a:prstGeom prst="rect">
                <a:avLst/>
              </a:prstGeom>
              <a:blipFill>
                <a:blip r:embed="rId3"/>
                <a:stretch>
                  <a:fillRect l="-632" t="-2131" r="-1263" b="-1674"/>
                </a:stretch>
              </a:blipFill>
            </p:spPr>
            <p:txBody>
              <a:bodyPr/>
              <a:lstStyle/>
              <a:p>
                <a:r>
                  <a:rPr lang="zh-CN" altLang="en-US">
                    <a:noFill/>
                  </a:rPr>
                  <a:t> </a:t>
                </a:r>
              </a:p>
            </p:txBody>
          </p:sp>
        </mc:Fallback>
      </mc:AlternateContent>
      <p:sp>
        <p:nvSpPr>
          <p:cNvPr id="8" name="Title 1">
            <a:extLst>
              <a:ext uri="{FF2B5EF4-FFF2-40B4-BE49-F238E27FC236}">
                <a16:creationId xmlns:a16="http://schemas.microsoft.com/office/drawing/2014/main" id="{FE19920D-191C-445C-B68E-2D904CBF635D}"/>
              </a:ext>
            </a:extLst>
          </p:cNvPr>
          <p:cNvSpPr>
            <a:spLocks noGrp="1"/>
          </p:cNvSpPr>
          <p:nvPr>
            <p:ph type="title"/>
          </p:nvPr>
        </p:nvSpPr>
        <p:spPr>
          <a:xfrm>
            <a:off x="746485" y="-202055"/>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数值实验解读（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Tree>
    <p:extLst>
      <p:ext uri="{BB962C8B-B14F-4D97-AF65-F5344CB8AC3E}">
        <p14:creationId xmlns:p14="http://schemas.microsoft.com/office/powerpoint/2010/main" val="422119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202055"/>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数值实验解读（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228874" y="970265"/>
            <a:ext cx="880762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前述样题会提供配图</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6" name="矩形 5">
            <a:extLst>
              <a:ext uri="{FF2B5EF4-FFF2-40B4-BE49-F238E27FC236}">
                <a16:creationId xmlns:a16="http://schemas.microsoft.com/office/drawing/2014/main" id="{B7D99A68-6AE8-473B-8A8F-8C9FF7819E33}"/>
              </a:ext>
            </a:extLst>
          </p:cNvPr>
          <p:cNvSpPr/>
          <p:nvPr/>
        </p:nvSpPr>
        <p:spPr>
          <a:xfrm>
            <a:off x="228874" y="5472236"/>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所有非了解的数值微积分、微分方程数值解、数值线性代数、数值求解与最优化的系列问题，均在此类题型的考察范围内。</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pic>
        <p:nvPicPr>
          <p:cNvPr id="4" name="图片 3">
            <a:extLst>
              <a:ext uri="{FF2B5EF4-FFF2-40B4-BE49-F238E27FC236}">
                <a16:creationId xmlns:a16="http://schemas.microsoft.com/office/drawing/2014/main" id="{0626AE96-8CA7-4584-BCC5-D828459E5F4F}"/>
              </a:ext>
            </a:extLst>
          </p:cNvPr>
          <p:cNvPicPr>
            <a:picLocks noChangeAspect="1"/>
          </p:cNvPicPr>
          <p:nvPr/>
        </p:nvPicPr>
        <p:blipFill>
          <a:blip r:embed="rId3"/>
          <a:stretch>
            <a:fillRect/>
          </a:stretch>
        </p:blipFill>
        <p:spPr>
          <a:xfrm>
            <a:off x="1792826" y="1401590"/>
            <a:ext cx="5400600" cy="4054819"/>
          </a:xfrm>
          <a:prstGeom prst="rect">
            <a:avLst/>
          </a:prstGeom>
        </p:spPr>
      </p:pic>
    </p:spTree>
    <p:extLst>
      <p:ext uri="{BB962C8B-B14F-4D97-AF65-F5344CB8AC3E}">
        <p14:creationId xmlns:p14="http://schemas.microsoft.com/office/powerpoint/2010/main" val="70115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58718F7-F31A-4F7C-B761-12BA7E6A7C6A}"/>
              </a:ext>
            </a:extLst>
          </p:cNvPr>
          <p:cNvSpPr/>
          <p:nvPr/>
        </p:nvSpPr>
        <p:spPr>
          <a:xfrm>
            <a:off x="232322" y="954750"/>
            <a:ext cx="8686252" cy="2939266"/>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样题：阅读下列代码，回答相应的问题</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clear,d</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 1e-5;	x = 0:d:2;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y = zeros(2,length(x));y(:,1)=[0;1];</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for i = 2:length(x)</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y(:,i)=y(:,i-1)+d*(x(i-1)-y(:,i-1));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end</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plot(x,y,'LineWidth',1.5);</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title('</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dy</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/dx=x-y'),legend('y(0)=0' ,'y(0)=1','Location','best')</a:t>
            </a:r>
          </a:p>
        </p:txBody>
      </p:sp>
      <p:sp>
        <p:nvSpPr>
          <p:cNvPr id="8" name="Title 1">
            <a:extLst>
              <a:ext uri="{FF2B5EF4-FFF2-40B4-BE49-F238E27FC236}">
                <a16:creationId xmlns:a16="http://schemas.microsoft.com/office/drawing/2014/main" id="{FE19920D-191C-445C-B68E-2D904CBF635D}"/>
              </a:ext>
            </a:extLst>
          </p:cNvPr>
          <p:cNvSpPr>
            <a:spLocks noGrp="1"/>
          </p:cNvSpPr>
          <p:nvPr>
            <p:ph type="title"/>
          </p:nvPr>
        </p:nvSpPr>
        <p:spPr>
          <a:xfrm>
            <a:off x="746485" y="-202055"/>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数值实验解读（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a:extLst>
              <a:ext uri="{FF2B5EF4-FFF2-40B4-BE49-F238E27FC236}">
                <a16:creationId xmlns:a16="http://schemas.microsoft.com/office/drawing/2014/main" id="{A38D9A62-90FE-4C41-A101-E9DB992E590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1617" y="3789040"/>
            <a:ext cx="6120765" cy="2976880"/>
          </a:xfrm>
          <a:prstGeom prst="rect">
            <a:avLst/>
          </a:prstGeom>
          <a:noFill/>
          <a:ln>
            <a:noFill/>
          </a:ln>
        </p:spPr>
      </p:pic>
    </p:spTree>
    <p:extLst>
      <p:ext uri="{BB962C8B-B14F-4D97-AF65-F5344CB8AC3E}">
        <p14:creationId xmlns:p14="http://schemas.microsoft.com/office/powerpoint/2010/main" val="221844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期末考试占总评的</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50%</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971600"/>
            <a:ext cx="8686252" cy="1938992"/>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本次期末复习的讲解</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并不会全方位无死角</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的覆盖所有可能出现的</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函数、功能与应用。考试</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采用</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以客观理解为主、主观设计为辅的形式。不过多的要求对代码编写的记忆与再现能力，更多的考察围绕作业为主的软件常用功能解读与应用、实验原理理解、算法设计、代码实现的综合能力。</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4" name="矩形 3">
            <a:extLst>
              <a:ext uri="{FF2B5EF4-FFF2-40B4-BE49-F238E27FC236}">
                <a16:creationId xmlns:a16="http://schemas.microsoft.com/office/drawing/2014/main" id="{82E6E120-934A-4A53-8B0A-B5828F644F00}"/>
              </a:ext>
            </a:extLst>
          </p:cNvPr>
          <p:cNvSpPr/>
          <p:nvPr/>
        </p:nvSpPr>
        <p:spPr>
          <a:xfrm>
            <a:off x="323527" y="2908378"/>
            <a:ext cx="8686252" cy="1938992"/>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期末考试的卷面满分为</a:t>
            </a:r>
            <a:r>
              <a:rPr kumimoji="0" lang="en-US" altLang="zh-CN" sz="2400" b="1" i="0" u="none" strike="noStrike" kern="1200" cap="none" spc="0" normalizeH="0" baseline="0" noProof="0" dirty="0">
                <a:ln>
                  <a:noFill/>
                </a:ln>
                <a:solidFill>
                  <a:srgbClr val="FFC000"/>
                </a:solidFill>
                <a:effectLst/>
                <a:uLnTx/>
                <a:uFillTx/>
                <a:latin typeface="Courier New" panose="02070309020205020404" pitchFamily="49" charset="0"/>
                <a:ea typeface="幼圆" panose="02010509060101010101" pitchFamily="49" charset="-122"/>
                <a:cs typeface="Courier New" panose="02070309020205020404" pitchFamily="49" charset="0"/>
              </a:rPr>
              <a:t>100</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分，其中，包括基础填空题</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15</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题，每题</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2</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分共</a:t>
            </a:r>
            <a:r>
              <a:rPr kumimoji="0" lang="en-US" altLang="zh-CN" sz="2400" b="1" i="0" u="none" strike="noStrike" kern="1200" cap="none" spc="0" normalizeH="0" baseline="0" noProof="0" dirty="0">
                <a:ln>
                  <a:noFill/>
                </a:ln>
                <a:solidFill>
                  <a:srgbClr val="FFC000"/>
                </a:solidFill>
                <a:effectLst/>
                <a:uLnTx/>
                <a:uFillTx/>
                <a:latin typeface="Courier New" panose="02070309020205020404" pitchFamily="49" charset="0"/>
                <a:ea typeface="幼圆" panose="02010509060101010101" pitchFamily="49" charset="-122"/>
                <a:cs typeface="Courier New" panose="02070309020205020404" pitchFamily="49" charset="0"/>
              </a:rPr>
              <a:t>30</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分。实验解读题</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5X6</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共</a:t>
            </a:r>
            <a:r>
              <a:rPr kumimoji="0" lang="en-US" altLang="zh-CN" sz="2400" b="1" i="0" u="none" strike="noStrike" kern="1200" cap="none" spc="0" normalizeH="0" baseline="0" noProof="0" dirty="0">
                <a:ln>
                  <a:noFill/>
                </a:ln>
                <a:solidFill>
                  <a:srgbClr val="FFC000"/>
                </a:solidFill>
                <a:effectLst/>
                <a:uLnTx/>
                <a:uFillTx/>
                <a:latin typeface="Courier New" panose="02070309020205020404" pitchFamily="49" charset="0"/>
                <a:ea typeface="幼圆" panose="02010509060101010101" pitchFamily="49" charset="-122"/>
                <a:cs typeface="Courier New" panose="02070309020205020404" pitchFamily="49" charset="0"/>
              </a:rPr>
              <a:t>30</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分。另外四道大题共</a:t>
            </a:r>
            <a:r>
              <a:rPr kumimoji="0" lang="en-US" altLang="zh-CN" sz="2400" b="1" i="0" u="none" strike="noStrike" kern="1200" cap="none" spc="0" normalizeH="0" baseline="0" noProof="0" dirty="0">
                <a:ln>
                  <a:noFill/>
                </a:ln>
                <a:solidFill>
                  <a:srgbClr val="FFC000"/>
                </a:solidFill>
                <a:effectLst/>
                <a:uLnTx/>
                <a:uFillTx/>
                <a:latin typeface="Courier New" panose="02070309020205020404" pitchFamily="49" charset="0"/>
                <a:ea typeface="幼圆" panose="02010509060101010101" pitchFamily="49" charset="-122"/>
                <a:cs typeface="Courier New" panose="02070309020205020404" pitchFamily="49" charset="0"/>
              </a:rPr>
              <a:t>40</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分。题目难度的设计将</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富含梯度</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，既有简单如一句话或一条</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指令即可拿分的题目，也有形如“语文作文考试”这样没有标准答案的设计题目。</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期中后知识比例会占</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70%</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以上</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5" name="矩形 4">
            <a:extLst>
              <a:ext uri="{FF2B5EF4-FFF2-40B4-BE49-F238E27FC236}">
                <a16:creationId xmlns:a16="http://schemas.microsoft.com/office/drawing/2014/main" id="{607EF56F-5B36-46D9-B609-A3947C851A50}"/>
              </a:ext>
            </a:extLst>
          </p:cNvPr>
          <p:cNvSpPr/>
          <p:nvPr/>
        </p:nvSpPr>
        <p:spPr>
          <a:xfrm>
            <a:off x="323527" y="4916905"/>
            <a:ext cx="868625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本周四之前仍然接受各周作业的补交</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但肯定是扣分的</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。任何漏交的作业均将认定为</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0</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分。</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周四晚上</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23:59:59</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后的任何提交均视为无效</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含忘记粘贴附件或附件损坏，请期末作业提交前检查好</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保证每次作业完成可以大大降低挂科的几率</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177479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E19920D-191C-445C-B68E-2D904CBF635D}"/>
              </a:ext>
            </a:extLst>
          </p:cNvPr>
          <p:cNvSpPr>
            <a:spLocks noGrp="1"/>
          </p:cNvSpPr>
          <p:nvPr>
            <p:ph type="title"/>
          </p:nvPr>
        </p:nvSpPr>
        <p:spPr>
          <a:xfrm>
            <a:off x="746485" y="-202055"/>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数值实验解读（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CAE337-A481-418C-912A-E4312BDA31D4}"/>
                  </a:ext>
                </a:extLst>
              </p:cNvPr>
              <p:cNvSpPr/>
              <p:nvPr/>
            </p:nvSpPr>
            <p:spPr>
              <a:xfrm>
                <a:off x="232322" y="1196752"/>
                <a:ext cx="8686252" cy="51055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相关问题</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sz="2000" b="1" dirty="0">
                    <a:solidFill>
                      <a:prstClr val="black"/>
                    </a:solidFill>
                    <a:latin typeface="+mj-ea"/>
                    <a:ea typeface="+mj-ea"/>
                    <a:cs typeface="Courier New" panose="02070309020205020404" pitchFamily="49" charset="0"/>
                  </a:rPr>
                  <a:t>Q1</a:t>
                </a:r>
                <a:r>
                  <a:rPr lang="zh-CN" altLang="en-US" sz="2000" b="1" dirty="0">
                    <a:solidFill>
                      <a:prstClr val="black"/>
                    </a:solidFill>
                    <a:latin typeface="+mj-ea"/>
                    <a:ea typeface="+mj-ea"/>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这段代码是使用什么方法解决了什么微分方程的求解，写出算法名称，算法步长，常微分方程的数学表达式，以及两条曲线所对应的初值条件。</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zh-CN" altLang="zh-CN" sz="2400" b="1" dirty="0">
                    <a:solidFill>
                      <a:srgbClr val="FF0000"/>
                    </a:solidFill>
                    <a:latin typeface="+mj-ea"/>
                    <a:ea typeface="+mj-ea"/>
                  </a:rPr>
                  <a:t>该代码使用的是欧拉法，算法步长</a:t>
                </a:r>
                <a14:m>
                  <m:oMath xmlns:m="http://schemas.openxmlformats.org/officeDocument/2006/math">
                    <m:r>
                      <a:rPr lang="en-US" altLang="zh-CN" sz="2400" b="1" i="1">
                        <a:solidFill>
                          <a:srgbClr val="FF0000"/>
                        </a:solidFill>
                        <a:latin typeface="Cambria Math" panose="02040503050406030204" pitchFamily="18" charset="0"/>
                        <a:ea typeface="+mj-ea"/>
                      </a:rPr>
                      <m:t>𝟏</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sSup>
                      <m:sSupPr>
                        <m:ctrlPr>
                          <a:rPr lang="zh-CN"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𝟎</m:t>
                        </m:r>
                      </m:e>
                      <m: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𝟓</m:t>
                        </m:r>
                      </m:sup>
                    </m:sSup>
                  </m:oMath>
                </a14:m>
                <a:r>
                  <a:rPr lang="zh-CN" altLang="zh-CN" sz="2400" b="1" dirty="0">
                    <a:solidFill>
                      <a:srgbClr val="FF0000"/>
                    </a:solidFill>
                    <a:latin typeface="+mj-ea"/>
                    <a:ea typeface="+mj-ea"/>
                  </a:rPr>
                  <a:t>，求解的微分方程为</a:t>
                </a:r>
                <a14:m>
                  <m:oMath xmlns:m="http://schemas.openxmlformats.org/officeDocument/2006/math">
                    <m:sSup>
                      <m:sSupPr>
                        <m:ctrlPr>
                          <a:rPr lang="zh-CN" altLang="zh-CN" sz="2400" b="1" i="1">
                            <a:solidFill>
                              <a:srgbClr val="FF0000"/>
                            </a:solidFill>
                            <a:latin typeface="Cambria Math" panose="02040503050406030204" pitchFamily="18" charset="0"/>
                            <a:ea typeface="+mj-ea"/>
                          </a:rPr>
                        </m:ctrlPr>
                      </m:sSupPr>
                      <m:e>
                        <m:r>
                          <a:rPr lang="en-US" altLang="zh-CN" sz="2400" b="1" i="1">
                            <a:solidFill>
                              <a:srgbClr val="FF0000"/>
                            </a:solidFill>
                            <a:latin typeface="Cambria Math" panose="02040503050406030204" pitchFamily="18" charset="0"/>
                            <a:ea typeface="+mj-ea"/>
                          </a:rPr>
                          <m:t>𝒚</m:t>
                        </m:r>
                      </m:e>
                      <m:sup>
                        <m:r>
                          <a:rPr lang="en-US" altLang="zh-CN" sz="2400" b="1" i="1">
                            <a:solidFill>
                              <a:srgbClr val="FF0000"/>
                            </a:solidFill>
                            <a:latin typeface="Cambria Math" panose="02040503050406030204" pitchFamily="18" charset="0"/>
                            <a:ea typeface="+mj-ea"/>
                          </a:rPr>
                          <m:t>′</m:t>
                        </m:r>
                      </m:sup>
                    </m:sSup>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𝒙</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𝒚</m:t>
                    </m:r>
                  </m:oMath>
                </a14:m>
                <a:r>
                  <a:rPr lang="zh-CN" altLang="zh-CN" sz="2400" b="1" dirty="0">
                    <a:solidFill>
                      <a:srgbClr val="FF0000"/>
                    </a:solidFill>
                    <a:latin typeface="+mj-ea"/>
                    <a:ea typeface="+mj-ea"/>
                  </a:rPr>
                  <a:t>，两个初值条件分别为</a:t>
                </a:r>
                <a14:m>
                  <m:oMath xmlns:m="http://schemas.openxmlformats.org/officeDocument/2006/math">
                    <m:r>
                      <a:rPr lang="en-US" altLang="zh-CN" sz="2400" b="1" i="1">
                        <a:solidFill>
                          <a:srgbClr val="FF0000"/>
                        </a:solidFill>
                        <a:latin typeface="Cambria Math" panose="02040503050406030204" pitchFamily="18" charset="0"/>
                        <a:ea typeface="+mj-ea"/>
                      </a:rPr>
                      <m:t>𝒚</m:t>
                    </m:r>
                    <m:d>
                      <m:dPr>
                        <m:ctrlPr>
                          <a:rPr lang="zh-CN" altLang="zh-CN" sz="2400" b="1" i="1">
                            <a:solidFill>
                              <a:srgbClr val="FF0000"/>
                            </a:solidFill>
                            <a:latin typeface="Cambria Math" panose="02040503050406030204" pitchFamily="18" charset="0"/>
                            <a:ea typeface="+mj-ea"/>
                          </a:rPr>
                        </m:ctrlPr>
                      </m:dPr>
                      <m:e>
                        <m:r>
                          <a:rPr lang="en-US" altLang="zh-CN" sz="2400" b="1" i="1">
                            <a:solidFill>
                              <a:srgbClr val="FF0000"/>
                            </a:solidFill>
                            <a:latin typeface="Cambria Math" panose="02040503050406030204" pitchFamily="18" charset="0"/>
                            <a:ea typeface="+mj-ea"/>
                          </a:rPr>
                          <m:t>𝟎</m:t>
                        </m:r>
                      </m:e>
                    </m:d>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𝟎</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𝒚</m:t>
                    </m:r>
                    <m:d>
                      <m:dPr>
                        <m:ctrlPr>
                          <a:rPr lang="zh-CN" altLang="zh-CN" sz="2400" b="1" i="1">
                            <a:solidFill>
                              <a:srgbClr val="FF0000"/>
                            </a:solidFill>
                            <a:latin typeface="Cambria Math" panose="02040503050406030204" pitchFamily="18" charset="0"/>
                            <a:ea typeface="+mj-ea"/>
                          </a:rPr>
                        </m:ctrlPr>
                      </m:dPr>
                      <m:e>
                        <m:r>
                          <a:rPr lang="en-US" altLang="zh-CN" sz="2400" b="1" i="1">
                            <a:solidFill>
                              <a:srgbClr val="FF0000"/>
                            </a:solidFill>
                            <a:latin typeface="Cambria Math" panose="02040503050406030204" pitchFamily="18" charset="0"/>
                            <a:ea typeface="+mj-ea"/>
                          </a:rPr>
                          <m:t>𝟎</m:t>
                        </m:r>
                      </m:e>
                    </m:d>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m:t>
                    </m:r>
                  </m:oMath>
                </a14:m>
                <a:endParaRPr lang="en-US" altLang="zh-CN" sz="2400" b="1" dirty="0">
                  <a:solidFill>
                    <a:srgbClr val="FF0000"/>
                  </a:solidFill>
                  <a:latin typeface="+mj-ea"/>
                  <a:ea typeface="+mj-ea"/>
                  <a:cs typeface="Courier New" panose="02070309020205020404" pitchFamily="49" charset="0"/>
                </a:endParaRPr>
              </a:p>
              <a:p>
                <a:pPr lvl="0">
                  <a:spcBef>
                    <a:spcPts val="580"/>
                  </a:spcBef>
                  <a:buClr>
                    <a:srgbClr val="00B050"/>
                  </a:buClr>
                  <a:buSzPct val="85000"/>
                  <a:defRPr/>
                </a:pPr>
                <a:endParaRPr lang="en-US" altLang="zh-CN" sz="2400" b="1" dirty="0">
                  <a:solidFill>
                    <a:srgbClr val="FF0000"/>
                  </a:solidFill>
                  <a:latin typeface="+mj-ea"/>
                  <a:ea typeface="+mj-ea"/>
                  <a:cs typeface="Courier New" panose="02070309020205020404" pitchFamily="49" charset="0"/>
                </a:endParaRPr>
              </a:p>
              <a:p>
                <a:pPr lvl="0">
                  <a:spcBef>
                    <a:spcPts val="580"/>
                  </a:spcBef>
                  <a:buClr>
                    <a:srgbClr val="00B050"/>
                  </a:buClr>
                  <a:buSzPct val="85000"/>
                  <a:defRPr/>
                </a:pPr>
                <a:r>
                  <a:rPr lang="en-US" altLang="zh-CN" sz="2400" b="1" dirty="0">
                    <a:solidFill>
                      <a:prstClr val="black"/>
                    </a:solidFill>
                    <a:latin typeface="+mj-ea"/>
                    <a:ea typeface="+mj-ea"/>
                    <a:cs typeface="Courier New" panose="02070309020205020404" pitchFamily="49" charset="0"/>
                  </a:rPr>
                  <a:t>%Q2</a:t>
                </a:r>
                <a:r>
                  <a:rPr lang="zh-CN" altLang="en-US" sz="2400" b="1" dirty="0">
                    <a:solidFill>
                      <a:prstClr val="black"/>
                    </a:solidFill>
                    <a:latin typeface="+mj-ea"/>
                    <a:ea typeface="+mj-ea"/>
                    <a:cs typeface="Courier New" panose="02070309020205020404" pitchFamily="49" charset="0"/>
                  </a:rPr>
                  <a:t>：</a:t>
                </a:r>
                <a:r>
                  <a:rPr lang="zh-CN" altLang="zh-CN" sz="2400" b="1" dirty="0">
                    <a:latin typeface="+mj-ea"/>
                    <a:ea typeface="+mj-ea"/>
                  </a:rPr>
                  <a:t>这段代码绘图的线宽是多少磅？最后一句</a:t>
                </a:r>
                <a:r>
                  <a:rPr lang="en-US" altLang="zh-CN" sz="2400" b="1" dirty="0">
                    <a:latin typeface="+mj-ea"/>
                    <a:ea typeface="+mj-ea"/>
                  </a:rPr>
                  <a:t>legend</a:t>
                </a:r>
                <a:r>
                  <a:rPr lang="zh-CN" altLang="zh-CN" sz="2400" b="1" dirty="0">
                    <a:latin typeface="+mj-ea"/>
                    <a:ea typeface="+mj-ea"/>
                  </a:rPr>
                  <a:t>语句是做什么用的？</a:t>
                </a:r>
                <a:endParaRPr lang="en-US" altLang="zh-CN" sz="2400" b="1" dirty="0">
                  <a:latin typeface="+mj-ea"/>
                  <a:ea typeface="+mj-ea"/>
                </a:endParaRPr>
              </a:p>
              <a:p>
                <a:pPr lvl="0">
                  <a:spcBef>
                    <a:spcPts val="580"/>
                  </a:spcBef>
                  <a:buClr>
                    <a:srgbClr val="00B050"/>
                  </a:buClr>
                  <a:buSzPct val="85000"/>
                  <a:defRPr/>
                </a:pPr>
                <a:r>
                  <a:rPr lang="zh-CN" altLang="en-US" sz="2400" b="1" dirty="0">
                    <a:solidFill>
                      <a:srgbClr val="FF0000"/>
                    </a:solidFill>
                    <a:latin typeface="+mj-ea"/>
                    <a:ea typeface="+mj-ea"/>
                    <a:cs typeface="Courier New" panose="02070309020205020404" pitchFamily="49" charset="0"/>
                  </a:rPr>
                  <a:t>答案：线宽</a:t>
                </a:r>
                <a:r>
                  <a:rPr lang="en-US" altLang="zh-CN" sz="2400" b="1" dirty="0">
                    <a:solidFill>
                      <a:srgbClr val="FF0000"/>
                    </a:solidFill>
                    <a:latin typeface="+mj-ea"/>
                    <a:ea typeface="+mj-ea"/>
                    <a:cs typeface="Courier New" panose="02070309020205020404" pitchFamily="49" charset="0"/>
                  </a:rPr>
                  <a:t>1.5</a:t>
                </a:r>
                <a:r>
                  <a:rPr lang="zh-CN" altLang="en-US" sz="2400" b="1" dirty="0">
                    <a:solidFill>
                      <a:srgbClr val="FF0000"/>
                    </a:solidFill>
                    <a:latin typeface="+mj-ea"/>
                    <a:ea typeface="+mj-ea"/>
                    <a:cs typeface="Courier New" panose="02070309020205020404" pitchFamily="49" charset="0"/>
                  </a:rPr>
                  <a:t>磅，</a:t>
                </a:r>
                <a:r>
                  <a:rPr lang="en-US" altLang="zh-CN" sz="2400" b="1" dirty="0">
                    <a:solidFill>
                      <a:srgbClr val="FF0000"/>
                    </a:solidFill>
                    <a:latin typeface="+mj-ea"/>
                    <a:ea typeface="+mj-ea"/>
                    <a:cs typeface="Courier New" panose="02070309020205020404" pitchFamily="49" charset="0"/>
                  </a:rPr>
                  <a:t>legend</a:t>
                </a:r>
                <a:r>
                  <a:rPr lang="zh-CN" altLang="en-US" sz="2400" b="1" dirty="0">
                    <a:solidFill>
                      <a:srgbClr val="FF0000"/>
                    </a:solidFill>
                    <a:latin typeface="+mj-ea"/>
                    <a:ea typeface="+mj-ea"/>
                    <a:cs typeface="Courier New" panose="02070309020205020404" pitchFamily="49" charset="0"/>
                  </a:rPr>
                  <a:t>可以给绘图加图例</a:t>
                </a:r>
                <a:endParaRPr lang="en-US" altLang="zh-CN" sz="2400" b="1" dirty="0">
                  <a:solidFill>
                    <a:srgbClr val="FF0000"/>
                  </a:solidFill>
                  <a:latin typeface="+mj-ea"/>
                  <a:ea typeface="+mj-ea"/>
                  <a:cs typeface="Courier New" panose="02070309020205020404" pitchFamily="49" charset="0"/>
                </a:endParaRPr>
              </a:p>
              <a:p>
                <a:pPr lvl="0">
                  <a:spcBef>
                    <a:spcPts val="580"/>
                  </a:spcBef>
                  <a:buClr>
                    <a:srgbClr val="00B050"/>
                  </a:buClr>
                  <a:buSzPct val="85000"/>
                  <a:defRPr/>
                </a:pPr>
                <a:endParaRPr lang="en-US" altLang="zh-CN" sz="2400" b="1" dirty="0">
                  <a:solidFill>
                    <a:srgbClr val="FF0000"/>
                  </a:solidFill>
                  <a:latin typeface="+mj-ea"/>
                  <a:ea typeface="+mj-ea"/>
                  <a:cs typeface="Courier New" panose="02070309020205020404" pitchFamily="49" charset="0"/>
                </a:endParaRPr>
              </a:p>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期末的实验解读题一题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5</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分，此题为期中考试原题，分值</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6</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分</a:t>
                </a:r>
                <a:endParaRPr lang="en-US" altLang="zh-CN" sz="2400" b="1" dirty="0">
                  <a:solidFill>
                    <a:srgbClr val="FF0000"/>
                  </a:solidFill>
                  <a:latin typeface="+mj-ea"/>
                  <a:ea typeface="+mj-ea"/>
                  <a:cs typeface="Courier New" panose="02070309020205020404" pitchFamily="49" charset="0"/>
                </a:endParaRPr>
              </a:p>
            </p:txBody>
          </p:sp>
        </mc:Choice>
        <mc:Fallback xmlns="">
          <p:sp>
            <p:nvSpPr>
              <p:cNvPr id="7" name="矩形 6">
                <a:extLst>
                  <a:ext uri="{FF2B5EF4-FFF2-40B4-BE49-F238E27FC236}">
                    <a16:creationId xmlns:a16="http://schemas.microsoft.com/office/drawing/2014/main" id="{36CAE337-A481-418C-912A-E4312BDA31D4}"/>
                  </a:ext>
                </a:extLst>
              </p:cNvPr>
              <p:cNvSpPr>
                <a:spLocks noRot="1" noChangeAspect="1" noMove="1" noResize="1" noEditPoints="1" noAdjustHandles="1" noChangeArrowheads="1" noChangeShapeType="1" noTextEdit="1"/>
              </p:cNvSpPr>
              <p:nvPr/>
            </p:nvSpPr>
            <p:spPr>
              <a:xfrm>
                <a:off x="232322" y="1196752"/>
                <a:ext cx="8686252" cy="5105565"/>
              </a:xfrm>
              <a:prstGeom prst="rect">
                <a:avLst/>
              </a:prstGeom>
              <a:blipFill>
                <a:blip r:embed="rId3"/>
                <a:stretch>
                  <a:fillRect l="-1053" t="-1671" r="-842" b="-1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389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12529D6-9E81-4CA2-924A-3389827E80B9}"/>
              </a:ext>
            </a:extLst>
          </p:cNvPr>
          <p:cNvSpPr/>
          <p:nvPr/>
        </p:nvSpPr>
        <p:spPr>
          <a:xfrm>
            <a:off x="228874" y="970265"/>
            <a:ext cx="8807622"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考察范围除了符号运算的</a:t>
            </a:r>
            <a:r>
              <a:rPr kumimoji="0" lang="en-US" altLang="zh-CN" sz="2400" b="1" i="0" u="none" strike="noStrike" kern="1200" cap="none" spc="0" normalizeH="0" baseline="0" noProof="0" dirty="0" err="1">
                <a:ln>
                  <a:noFill/>
                </a:ln>
                <a:effectLst/>
                <a:uLnTx/>
                <a:uFillTx/>
                <a:latin typeface="Courier New" panose="02070309020205020404" pitchFamily="49" charset="0"/>
                <a:ea typeface="幼圆" panose="02010509060101010101" pitchFamily="49" charset="-122"/>
                <a:cs typeface="Courier New" panose="02070309020205020404" pitchFamily="49" charset="0"/>
              </a:rPr>
              <a:t>ez</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绘图外，主要考察的内容集中在第十二课与第十四课的绘图代码部分。</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选用的代码和课件</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与作业</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中出现过的例题相似度较高</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8718F7-F31A-4F7C-B761-12BA7E6A7C6A}"/>
                  </a:ext>
                </a:extLst>
              </p:cNvPr>
              <p:cNvSpPr/>
              <p:nvPr/>
            </p:nvSpPr>
            <p:spPr>
              <a:xfrm>
                <a:off x="232322" y="2170594"/>
                <a:ext cx="8686252" cy="451546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样题：阅读下列代码，在空白处写出对应代码段的功能解释</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x=-3*</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pi:pi</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/15:3*</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pi;y</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[X,Y]=</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meshgrid</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x,y</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%Q1:</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根据离散</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x</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和</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y</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生成了二维网格，</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X</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与</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Y</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均为二维数组</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warning off</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Z=sin(X).*sin(Y)./X./Y;%</a:t>
                </a:r>
                <a:r>
                  <a:rPr lang="en-US" altLang="zh-CN"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Q2</a:t>
                </a:r>
                <a:r>
                  <a:rPr lang="zh-CN" altLang="en-US"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：这一句会造成什么问题？</a:t>
                </a:r>
                <a:r>
                  <a:rPr lang="en-US" altLang="zh-CN"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(2</a:t>
                </a:r>
                <a:r>
                  <a:rPr lang="zh-CN" altLang="en-US"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分</a:t>
                </a:r>
                <a:r>
                  <a:rPr lang="en-US" altLang="zh-CN"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%Q2</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需要绘制的目标函数</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𝒛</m:t>
                    </m:r>
                    <m:d>
                      <m:d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dP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𝒚</m:t>
                        </m:r>
                      </m:e>
                    </m:d>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f>
                      <m:f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fPr>
                      <m:num>
                        <m:func>
                          <m:func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b="0" i="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sin</m:t>
                            </m:r>
                          </m:fNa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e>
                        </m:func>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func>
                          <m:func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b="0" i="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sin</m:t>
                            </m:r>
                          </m:fName>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𝒚</m:t>
                            </m:r>
                          </m:e>
                        </m:func>
                      </m:num>
                      <m:den>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𝒙𝒚</m:t>
                        </m:r>
                      </m:den>
                    </m:f>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在</a:t>
                </a:r>
                <a14:m>
                  <m:oMath xmlns:m="http://schemas.openxmlformats.org/officeDocument/2006/math">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或</a:t>
                </a:r>
                <a14:m>
                  <m:oMath xmlns:m="http://schemas.openxmlformats.org/officeDocument/2006/math">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𝒚</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dirty="0"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出现</a:t>
                </a:r>
                <a:r>
                  <a:rPr lang="en-US" altLang="zh-CN"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NaN</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，绘图有缝隙</a:t>
                </a:r>
                <a:endPar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XX=X+(X==0)*eps;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YY=Y+(Y==0)*eps;	%Q3:</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将</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x</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或</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y</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等于</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0</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的位置用</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eps</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代替</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ZZ=sin(XX).*sin(YY)./XX./YY;</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surf(XX,YY,ZZ),shading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interp</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%Q4</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绘制无缝的二元函数曲面，并使曲面颜色变化连续同时去掉网格线</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A58718F7-F31A-4F7C-B761-12BA7E6A7C6A}"/>
                  </a:ext>
                </a:extLst>
              </p:cNvPr>
              <p:cNvSpPr>
                <a:spLocks noRot="1" noChangeAspect="1" noMove="1" noResize="1" noEditPoints="1" noAdjustHandles="1" noChangeArrowheads="1" noChangeShapeType="1" noTextEdit="1"/>
              </p:cNvSpPr>
              <p:nvPr/>
            </p:nvSpPr>
            <p:spPr>
              <a:xfrm>
                <a:off x="232322" y="2170594"/>
                <a:ext cx="8686252" cy="4515467"/>
              </a:xfrm>
              <a:prstGeom prst="rect">
                <a:avLst/>
              </a:prstGeom>
              <a:blipFill>
                <a:blip r:embed="rId3"/>
                <a:stretch>
                  <a:fillRect l="-632" t="-1889" b="-1350"/>
                </a:stretch>
              </a:blipFill>
            </p:spPr>
            <p:txBody>
              <a:bodyPr/>
              <a:lstStyle/>
              <a:p>
                <a:r>
                  <a:rPr lang="zh-CN" altLang="en-US">
                    <a:noFill/>
                  </a:rPr>
                  <a:t> </a:t>
                </a:r>
              </a:p>
            </p:txBody>
          </p:sp>
        </mc:Fallback>
      </mc:AlternateContent>
      <p:sp>
        <p:nvSpPr>
          <p:cNvPr id="8" name="Title 1">
            <a:extLst>
              <a:ext uri="{FF2B5EF4-FFF2-40B4-BE49-F238E27FC236}">
                <a16:creationId xmlns:a16="http://schemas.microsoft.com/office/drawing/2014/main" id="{BEA02C6B-4899-43FA-A714-CFD4C8539E0F}"/>
              </a:ext>
            </a:extLst>
          </p:cNvPr>
          <p:cNvSpPr>
            <a:spLocks noGrp="1"/>
          </p:cNvSpPr>
          <p:nvPr>
            <p:ph type="title"/>
          </p:nvPr>
        </p:nvSpPr>
        <p:spPr>
          <a:xfrm>
            <a:off x="746485" y="-208350"/>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数据可视化解读（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Tree>
    <p:extLst>
      <p:ext uri="{BB962C8B-B14F-4D97-AF65-F5344CB8AC3E}">
        <p14:creationId xmlns:p14="http://schemas.microsoft.com/office/powerpoint/2010/main" val="41388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208350"/>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数据可视化解读（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2456CC4A-6CC2-4387-93DF-3743B7ACBD23}"/>
              </a:ext>
            </a:extLst>
          </p:cNvPr>
          <p:cNvSpPr/>
          <p:nvPr/>
        </p:nvSpPr>
        <p:spPr>
          <a:xfrm>
            <a:off x="228874" y="970265"/>
            <a:ext cx="880762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前述样题会提供配图</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pic>
        <p:nvPicPr>
          <p:cNvPr id="3" name="图片 2">
            <a:extLst>
              <a:ext uri="{FF2B5EF4-FFF2-40B4-BE49-F238E27FC236}">
                <a16:creationId xmlns:a16="http://schemas.microsoft.com/office/drawing/2014/main" id="{014CFC0D-CDAD-40DF-9910-38475F79AF59}"/>
              </a:ext>
            </a:extLst>
          </p:cNvPr>
          <p:cNvPicPr>
            <a:picLocks noChangeAspect="1"/>
          </p:cNvPicPr>
          <p:nvPr/>
        </p:nvPicPr>
        <p:blipFill>
          <a:blip r:embed="rId3"/>
          <a:stretch>
            <a:fillRect/>
          </a:stretch>
        </p:blipFill>
        <p:spPr>
          <a:xfrm>
            <a:off x="1329267" y="1401158"/>
            <a:ext cx="6485465" cy="4956114"/>
          </a:xfrm>
          <a:prstGeom prst="rect">
            <a:avLst/>
          </a:prstGeom>
        </p:spPr>
      </p:pic>
    </p:spTree>
    <p:extLst>
      <p:ext uri="{BB962C8B-B14F-4D97-AF65-F5344CB8AC3E}">
        <p14:creationId xmlns:p14="http://schemas.microsoft.com/office/powerpoint/2010/main" val="317913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261878"/>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实验解读题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信号图像处理解读（</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题</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228874" y="970265"/>
            <a:ext cx="880762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考察范围集中</a:t>
            </a:r>
            <a:r>
              <a:rPr kumimoji="0" lang="zh-CN" altLang="en-US" sz="2400" b="1" i="0" u="none" strike="noStrike" kern="1200" cap="none" spc="0" normalizeH="0" baseline="0" noProof="0">
                <a:ln>
                  <a:noFill/>
                </a:ln>
                <a:effectLst/>
                <a:uLnTx/>
                <a:uFillTx/>
                <a:latin typeface="Courier New" panose="02070309020205020404" pitchFamily="49" charset="0"/>
                <a:ea typeface="幼圆" panose="02010509060101010101" pitchFamily="49" charset="-122"/>
                <a:cs typeface="Courier New" panose="02070309020205020404" pitchFamily="49" charset="0"/>
              </a:rPr>
              <a:t>在第十二与第十四课</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，考察的内容比较基础，可能会在题目中配图。题目一般仅需解释对应代码行含义即可，代码往往是两次课程介绍的若干基本函数的组合或简单的单命令信号、声音或图像处理的函数。</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58718F7-F31A-4F7C-B761-12BA7E6A7C6A}"/>
                  </a:ext>
                </a:extLst>
              </p:cNvPr>
              <p:cNvSpPr/>
              <p:nvPr/>
            </p:nvSpPr>
            <p:spPr>
              <a:xfrm>
                <a:off x="232322" y="2629068"/>
                <a:ext cx="8686252" cy="401141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样题：阅读下列代码，在空白处写出对应代码段的功能解释</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 =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imread</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cameraman.tif</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%Q1:</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读取</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自带的</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cameraman</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图片</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 = fft2(A);</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%Q2</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计算图像的二维离散傅里叶变换（未注明二维或离散的不得分）</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FAS =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fftshift</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%Q3</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将傅里叶变换的低频部分平移至图像中心</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FASN = </a:t>
                </a: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immultiply</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(abs(FAS),1e-5);</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%Q4</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将傅里叶变换取模后乘以</a:t>
                </a:r>
                <a14:m>
                  <m:oMath xmlns:m="http://schemas.openxmlformats.org/officeDocument/2006/math">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sSup>
                      <m:sSupPr>
                        <m:ctrlP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sSupPr>
                      <m:e>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𝟎</m:t>
                        </m:r>
                      </m:e>
                      <m:sup>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m:t>
                        </m:r>
                        <m:r>
                          <a:rPr lang="en-US" altLang="zh-CN"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𝟓</m:t>
                        </m:r>
                      </m:sup>
                    </m:sSup>
                  </m:oMath>
                </a14:m>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，使其大部分数值可以介于</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0~1</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之间</a:t>
                </a:r>
                <a:endPar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en-US" altLang="zh-CN"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imshow</a:t>
                </a: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(FASN)</a:t>
                </a:r>
              </a:p>
              <a:p>
                <a:pPr lvl="0">
                  <a:spcBef>
                    <a:spcPts val="580"/>
                  </a:spcBef>
                  <a:buClr>
                    <a:srgbClr val="00B050"/>
                  </a:buClr>
                  <a:buSzPct val="85000"/>
                  <a:defRPr/>
                </a:pPr>
                <a:r>
                  <a:rPr lang="en-US" altLang="zh-CN"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%Q5</a:t>
                </a:r>
                <a:r>
                  <a:rPr lang="zh-CN" altLang="en-US"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在</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Figure</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中图示最终的二维离散傅里叶变换的结果（或写成图示</a:t>
                </a:r>
                <a:r>
                  <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FASN</a:t>
                </a:r>
                <a:r>
                  <a:rPr lang="zh-CN" altLang="en-US"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也对）</a:t>
                </a:r>
                <a:endParaRPr lang="en-US" altLang="zh-CN"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A58718F7-F31A-4F7C-B761-12BA7E6A7C6A}"/>
                  </a:ext>
                </a:extLst>
              </p:cNvPr>
              <p:cNvSpPr>
                <a:spLocks noRot="1" noChangeAspect="1" noMove="1" noResize="1" noEditPoints="1" noAdjustHandles="1" noChangeArrowheads="1" noChangeShapeType="1" noTextEdit="1"/>
              </p:cNvSpPr>
              <p:nvPr/>
            </p:nvSpPr>
            <p:spPr>
              <a:xfrm>
                <a:off x="232322" y="2629068"/>
                <a:ext cx="8686252" cy="4011419"/>
              </a:xfrm>
              <a:prstGeom prst="rect">
                <a:avLst/>
              </a:prstGeom>
              <a:blipFill>
                <a:blip r:embed="rId3"/>
                <a:stretch>
                  <a:fillRect l="-632" t="-2128" r="-70" b="-1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595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数学实验基础编码能力（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232596" y="764704"/>
            <a:ext cx="8807622"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题目一般会分为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2-3</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问，解决的主要是课上或作业中讲过或直接出现过的问题和方法</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也有可能介绍一种没有讲过的方法，但是会提供详细的算法流程或伪代码</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。代码复杂度一般不高。</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5" name="矩形 4">
            <a:extLst>
              <a:ext uri="{FF2B5EF4-FFF2-40B4-BE49-F238E27FC236}">
                <a16:creationId xmlns:a16="http://schemas.microsoft.com/office/drawing/2014/main" id="{A58718F7-F31A-4F7C-B761-12BA7E6A7C6A}"/>
              </a:ext>
            </a:extLst>
          </p:cNvPr>
          <p:cNvSpPr/>
          <p:nvPr/>
        </p:nvSpPr>
        <p:spPr>
          <a:xfrm>
            <a:off x="228874" y="5013176"/>
            <a:ext cx="8686252" cy="156966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题目的设计往往是计算某个无理数的近似值，数值方法求解某些微积分、微分方程或线性代数问题。仅要求写出正确的代码即可，如果不担心自己代码会非常“不易读”而导致被误扣分，可以完全不需要写注释。</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滥用</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for</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循环将少量扣分</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6" name="矩形 5">
            <a:extLst>
              <a:ext uri="{FF2B5EF4-FFF2-40B4-BE49-F238E27FC236}">
                <a16:creationId xmlns:a16="http://schemas.microsoft.com/office/drawing/2014/main" id="{7A51E48C-9900-43A6-8EF4-8AA94000A64A}"/>
              </a:ext>
            </a:extLst>
          </p:cNvPr>
          <p:cNvSpPr/>
          <p:nvPr/>
        </p:nvSpPr>
        <p:spPr>
          <a:xfrm>
            <a:off x="232322" y="2189003"/>
            <a:ext cx="8807622" cy="2677656"/>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已学过并且需要掌握的数值方法：梯形、矩形公式求数值积分；各种蒙特卡洛法的设计与应用；微分方程数值解法之欧拉法；一元零点问题与极值问题的牛顿迭代法；单峰函数的黄金分割法。多元最优化函数</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fminunc</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fmincon</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的使用</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线性方程组高斯消去法、辛普森公式、改进欧拉法、雅可比与高斯</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塞德尔迭代法，基于多元最速下降法的变分方程组或函数最优化求解也不考编程，只要读懂即可</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5957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数学实验基础编码能力（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12529D6-9E81-4CA2-924A-3389827E80B9}"/>
                  </a:ext>
                </a:extLst>
              </p:cNvPr>
              <p:cNvSpPr/>
              <p:nvPr/>
            </p:nvSpPr>
            <p:spPr>
              <a:xfrm>
                <a:off x="228874" y="903933"/>
                <a:ext cx="880762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样题：</a:t>
                </a:r>
                <a14:m>
                  <m:oMath xmlns:m="http://schemas.openxmlformats.org/officeDocument/2006/math">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𝝅</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的近似：写出估计值实现代码，无需做误差分析</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7" name="矩形 6">
                <a:extLst>
                  <a:ext uri="{FF2B5EF4-FFF2-40B4-BE49-F238E27FC236}">
                    <a16:creationId xmlns:a16="http://schemas.microsoft.com/office/drawing/2014/main" id="{712529D6-9E81-4CA2-924A-3389827E80B9}"/>
                  </a:ext>
                </a:extLst>
              </p:cNvPr>
              <p:cNvSpPr>
                <a:spLocks noRot="1" noChangeAspect="1" noMove="1" noResize="1" noEditPoints="1" noAdjustHandles="1" noChangeArrowheads="1" noChangeShapeType="1" noTextEdit="1"/>
              </p:cNvSpPr>
              <p:nvPr/>
            </p:nvSpPr>
            <p:spPr>
              <a:xfrm>
                <a:off x="228874" y="903933"/>
                <a:ext cx="8807622" cy="461665"/>
              </a:xfrm>
              <a:prstGeom prst="rect">
                <a:avLst/>
              </a:prstGeom>
              <a:blipFill>
                <a:blip r:embed="rId3"/>
                <a:stretch>
                  <a:fillRect l="-623" t="-18421"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11D0BD-6235-4E70-806B-1C2F8AC444FB}"/>
                  </a:ext>
                </a:extLst>
              </p:cNvPr>
              <p:cNvSpPr/>
              <p:nvPr/>
            </p:nvSpPr>
            <p:spPr>
              <a:xfrm>
                <a:off x="228874" y="1556792"/>
                <a:ext cx="8807622" cy="1208664"/>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）蒙特卡洛法，假设横纵坐标</a:t>
                </a:r>
                <a14:m>
                  <m:oMath xmlns:m="http://schemas.openxmlformats.org/officeDocument/2006/math">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𝑼</m:t>
                    </m:r>
                    <m:d>
                      <m:dPr>
                        <m:ctrlP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ctrlPr>
                      </m:dPr>
                      <m:e>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𝟏</m:t>
                        </m:r>
                      </m:e>
                    </m:d>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𝑼</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𝟏</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，现在在二维正方形区域内随机投点</a:t>
                </a:r>
                <a14:m>
                  <m:oMath xmlns:m="http://schemas.openxmlformats.org/officeDocument/2006/math">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𝟏</m:t>
                    </m:r>
                    <m:sSup>
                      <m:sSupPr>
                        <m:ctrlP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ctrlPr>
                      </m:sSupPr>
                      <m:e>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𝟎</m:t>
                        </m:r>
                      </m:e>
                      <m:sup>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𝟔</m:t>
                        </m:r>
                      </m:sup>
                    </m:sSup>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个，统计落在白色四分之一圆区域内的点的数量。并根据出现频率，估算</a:t>
                </a:r>
                <a14:m>
                  <m:oMath xmlns:m="http://schemas.openxmlformats.org/officeDocument/2006/math">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𝝅</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的值</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(6</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分</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p:txBody>
          </p:sp>
        </mc:Choice>
        <mc:Fallback xmlns="">
          <p:sp>
            <p:nvSpPr>
              <p:cNvPr id="8" name="矩形 7">
                <a:extLst>
                  <a:ext uri="{FF2B5EF4-FFF2-40B4-BE49-F238E27FC236}">
                    <a16:creationId xmlns:a16="http://schemas.microsoft.com/office/drawing/2014/main" id="{DA11D0BD-6235-4E70-806B-1C2F8AC444FB}"/>
                  </a:ext>
                </a:extLst>
              </p:cNvPr>
              <p:cNvSpPr>
                <a:spLocks noRot="1" noChangeAspect="1" noMove="1" noResize="1" noEditPoints="1" noAdjustHandles="1" noChangeArrowheads="1" noChangeShapeType="1" noTextEdit="1"/>
              </p:cNvSpPr>
              <p:nvPr/>
            </p:nvSpPr>
            <p:spPr>
              <a:xfrm>
                <a:off x="228874" y="1556792"/>
                <a:ext cx="8807622" cy="1208664"/>
              </a:xfrm>
              <a:prstGeom prst="rect">
                <a:avLst/>
              </a:prstGeom>
              <a:blipFill>
                <a:blip r:embed="rId4"/>
                <a:stretch>
                  <a:fillRect l="-623" t="-7035" b="-110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1A271D4-510D-479C-B60A-08C6CAD88168}"/>
              </a:ext>
            </a:extLst>
          </p:cNvPr>
          <p:cNvPicPr>
            <a:picLocks noChangeAspect="1"/>
          </p:cNvPicPr>
          <p:nvPr/>
        </p:nvPicPr>
        <p:blipFill>
          <a:blip r:embed="rId5"/>
          <a:stretch>
            <a:fillRect/>
          </a:stretch>
        </p:blipFill>
        <p:spPr>
          <a:xfrm>
            <a:off x="5578562" y="2773707"/>
            <a:ext cx="3459708" cy="3888432"/>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1DB9C2-7F98-4ECD-8AEA-A9B51C6FC4A6}"/>
                  </a:ext>
                </a:extLst>
              </p:cNvPr>
              <p:cNvSpPr/>
              <p:nvPr/>
            </p:nvSpPr>
            <p:spPr>
              <a:xfrm>
                <a:off x="323528" y="2852936"/>
                <a:ext cx="5040560" cy="3506729"/>
              </a:xfrm>
              <a:prstGeom prst="rect">
                <a:avLst/>
              </a:prstGeom>
            </p:spPr>
            <p:txBody>
              <a:bodyPr wrap="square">
                <a:spAutoFit/>
              </a:bodyPr>
              <a:lstStyle/>
              <a:p>
                <a:r>
                  <a:rPr lang="zh-CN" altLang="en-US" b="1" dirty="0">
                    <a:solidFill>
                      <a:srgbClr val="FF0000"/>
                    </a:solidFill>
                    <a:latin typeface="等线" panose="02010600030101010101" pitchFamily="2" charset="-122"/>
                    <a:ea typeface="等线" panose="02010600030101010101" pitchFamily="2" charset="-122"/>
                  </a:rPr>
                  <a:t>答案代码</a:t>
                </a:r>
                <a:r>
                  <a:rPr lang="zh-CN" altLang="en-US" dirty="0">
                    <a:solidFill>
                      <a:srgbClr val="000000"/>
                    </a:solidFill>
                    <a:latin typeface="Courier New" panose="02070309020205020404" pitchFamily="49" charset="0"/>
                  </a:rPr>
                  <a:t>：</a:t>
                </a:r>
                <a:endParaRPr lang="en-US" altLang="zh-CN" dirty="0">
                  <a:solidFill>
                    <a:srgbClr val="000000"/>
                  </a:solidFill>
                  <a:latin typeface="Courier New" panose="02070309020205020404" pitchFamily="49" charset="0"/>
                </a:endParaRPr>
              </a:p>
              <a:p>
                <a:r>
                  <a:rPr lang="en-US" altLang="zh-CN" dirty="0" err="1">
                    <a:solidFill>
                      <a:srgbClr val="000000"/>
                    </a:solidFill>
                    <a:latin typeface="Courier New" panose="02070309020205020404" pitchFamily="49" charset="0"/>
                  </a:rPr>
                  <a:t>Nsp</a:t>
                </a:r>
                <a:r>
                  <a:rPr lang="en-US" altLang="zh-CN" dirty="0">
                    <a:solidFill>
                      <a:srgbClr val="000000"/>
                    </a:solidFill>
                    <a:latin typeface="Courier New" panose="02070309020205020404" pitchFamily="49" charset="0"/>
                  </a:rPr>
                  <a:t> = 1e6;</a:t>
                </a:r>
              </a:p>
              <a:p>
                <a:r>
                  <a:rPr lang="en-US" altLang="zh-CN" dirty="0" err="1">
                    <a:solidFill>
                      <a:srgbClr val="000000"/>
                    </a:solidFill>
                    <a:latin typeface="Courier New" panose="02070309020205020404" pitchFamily="49" charset="0"/>
                  </a:rPr>
                  <a:t>rng</a:t>
                </a:r>
                <a:r>
                  <a:rPr lang="en-US" altLang="zh-CN" dirty="0">
                    <a:solidFill>
                      <a:srgbClr val="000000"/>
                    </a:solidFill>
                    <a:latin typeface="Courier New" panose="02070309020205020404" pitchFamily="49" charset="0"/>
                  </a:rPr>
                  <a:t> </a:t>
                </a:r>
                <a:r>
                  <a:rPr lang="en-US" altLang="zh-CN" dirty="0">
                    <a:solidFill>
                      <a:srgbClr val="A020F0"/>
                    </a:solidFill>
                    <a:latin typeface="Courier New" panose="02070309020205020404" pitchFamily="49" charset="0"/>
                  </a:rPr>
                  <a:t>default</a:t>
                </a:r>
              </a:p>
              <a:p>
                <a:r>
                  <a:rPr lang="fr-FR" altLang="zh-CN" dirty="0">
                    <a:solidFill>
                      <a:srgbClr val="000000"/>
                    </a:solidFill>
                    <a:latin typeface="Courier New" panose="02070309020205020404" pitchFamily="49" charset="0"/>
                  </a:rPr>
                  <a:t>x = rand(1,Nsp); y = rand(1,Nsp);</a:t>
                </a:r>
              </a:p>
              <a:p>
                <a:r>
                  <a:rPr lang="fi-FI" altLang="zh-CN" dirty="0">
                    <a:solidFill>
                      <a:srgbClr val="000000"/>
                    </a:solidFill>
                    <a:latin typeface="Courier New" panose="02070309020205020404" pitchFamily="49" charset="0"/>
                  </a:rPr>
                  <a:t>ISin = (x.^2+y.^2)&lt;=1;</a:t>
                </a:r>
              </a:p>
              <a:p>
                <a:r>
                  <a:rPr lang="fi-FI" altLang="zh-CN" b="1" dirty="0">
                    <a:solidFill>
                      <a:srgbClr val="00B050"/>
                    </a:solidFill>
                    <a:latin typeface="等线" panose="02010600030101010101" pitchFamily="2" charset="-122"/>
                    <a:ea typeface="等线" panose="02010600030101010101" pitchFamily="2" charset="-122"/>
                  </a:rPr>
                  <a:t>%Isin </a:t>
                </a:r>
                <a:r>
                  <a:rPr lang="zh-CN" altLang="en-US" b="1" dirty="0">
                    <a:solidFill>
                      <a:srgbClr val="00B050"/>
                    </a:solidFill>
                    <a:latin typeface="等线" panose="02010600030101010101" pitchFamily="2" charset="-122"/>
                    <a:ea typeface="等线" panose="02010600030101010101" pitchFamily="2" charset="-122"/>
                  </a:rPr>
                  <a:t>为逻辑向量表明每一个点是否落在圆内</a:t>
                </a:r>
                <a:endParaRPr lang="fi-FI" altLang="zh-CN" b="1" dirty="0">
                  <a:solidFill>
                    <a:srgbClr val="00B050"/>
                  </a:solidFill>
                  <a:latin typeface="等线" panose="02010600030101010101" pitchFamily="2" charset="-122"/>
                  <a:ea typeface="等线" panose="02010600030101010101" pitchFamily="2" charset="-122"/>
                </a:endParaRPr>
              </a:p>
              <a:p>
                <a:r>
                  <a:rPr lang="en-US" altLang="zh-CN" dirty="0">
                    <a:solidFill>
                      <a:srgbClr val="000000"/>
                    </a:solidFill>
                    <a:latin typeface="Courier New" panose="02070309020205020404" pitchFamily="49" charset="0"/>
                  </a:rPr>
                  <a:t>Nin = sum(</a:t>
                </a:r>
                <a:r>
                  <a:rPr lang="en-US" altLang="zh-CN" dirty="0" err="1">
                    <a:solidFill>
                      <a:srgbClr val="000000"/>
                    </a:solidFill>
                    <a:latin typeface="Courier New" panose="02070309020205020404" pitchFamily="49" charset="0"/>
                  </a:rPr>
                  <a:t>ISin</a:t>
                </a:r>
                <a:r>
                  <a:rPr lang="en-US" altLang="zh-CN" dirty="0">
                    <a:solidFill>
                      <a:srgbClr val="000000"/>
                    </a:solidFill>
                    <a:latin typeface="Courier New" panose="02070309020205020404" pitchFamily="49" charset="0"/>
                  </a:rPr>
                  <a:t>(:));</a:t>
                </a:r>
              </a:p>
              <a:p>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落在圆内的点的计数</a:t>
                </a:r>
                <a:endParaRPr lang="en-US" altLang="zh-CN" b="1" dirty="0">
                  <a:solidFill>
                    <a:srgbClr val="00B050"/>
                  </a:solidFill>
                  <a:latin typeface="等线" panose="02010600030101010101" pitchFamily="2" charset="-122"/>
                  <a:ea typeface="等线" panose="02010600030101010101" pitchFamily="2" charset="-122"/>
                </a:endParaRPr>
              </a:p>
              <a:p>
                <a:r>
                  <a:rPr lang="fi-FI" altLang="zh-CN" dirty="0">
                    <a:solidFill>
                      <a:srgbClr val="000000"/>
                    </a:solidFill>
                    <a:latin typeface="Courier New" panose="02070309020205020404" pitchFamily="49" charset="0"/>
                  </a:rPr>
                  <a:t>pi_app = Nin/Nsp*4;</a:t>
                </a:r>
              </a:p>
              <a:p>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因为四分之一圆的面积与正方形面积比为</a:t>
                </a:r>
                <a14:m>
                  <m:oMath xmlns:m="http://schemas.openxmlformats.org/officeDocument/2006/math">
                    <m:f>
                      <m:fPr>
                        <m:ctrlPr>
                          <a:rPr lang="en-US" altLang="zh-CN" b="1" i="1" smtClean="0">
                            <a:solidFill>
                              <a:srgbClr val="00B050"/>
                            </a:solidFill>
                            <a:latin typeface="Cambria Math" panose="02040503050406030204" pitchFamily="18" charset="0"/>
                          </a:rPr>
                        </m:ctrlPr>
                      </m:fPr>
                      <m:num>
                        <m:r>
                          <a:rPr lang="en-US" altLang="zh-CN" b="1" i="1" smtClean="0">
                            <a:solidFill>
                              <a:srgbClr val="00B050"/>
                            </a:solidFill>
                            <a:latin typeface="Cambria Math" panose="02040503050406030204" pitchFamily="18" charset="0"/>
                          </a:rPr>
                          <m:t>𝝅</m:t>
                        </m:r>
                      </m:num>
                      <m:den>
                        <m:r>
                          <a:rPr lang="en-US" altLang="zh-CN" b="1" i="1" smtClean="0">
                            <a:solidFill>
                              <a:srgbClr val="00B050"/>
                            </a:solidFill>
                            <a:latin typeface="Cambria Math" panose="02040503050406030204" pitchFamily="18" charset="0"/>
                          </a:rPr>
                          <m:t>𝟒</m:t>
                        </m:r>
                      </m:den>
                    </m:f>
                  </m:oMath>
                </a14:m>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故圆内点的比例还需乘以</a:t>
                </a:r>
                <a:r>
                  <a:rPr lang="en-US" altLang="zh-CN" b="1" dirty="0">
                    <a:solidFill>
                      <a:srgbClr val="00B050"/>
                    </a:solidFill>
                    <a:latin typeface="等线" panose="02010600030101010101" pitchFamily="2" charset="-122"/>
                    <a:ea typeface="等线" panose="02010600030101010101" pitchFamily="2" charset="-122"/>
                  </a:rPr>
                  <a:t>4</a:t>
                </a:r>
                <a:r>
                  <a:rPr lang="zh-CN" altLang="en-US" b="1" dirty="0">
                    <a:solidFill>
                      <a:srgbClr val="00B050"/>
                    </a:solidFill>
                    <a:latin typeface="等线" panose="02010600030101010101" pitchFamily="2" charset="-122"/>
                    <a:ea typeface="等线" panose="02010600030101010101" pitchFamily="2" charset="-122"/>
                  </a:rPr>
                  <a:t>作为</a:t>
                </a:r>
                <a14:m>
                  <m:oMath xmlns:m="http://schemas.openxmlformats.org/officeDocument/2006/math">
                    <m:r>
                      <a:rPr lang="en-US" altLang="zh-CN" b="1" i="1" smtClean="0">
                        <a:solidFill>
                          <a:srgbClr val="00B050"/>
                        </a:solidFill>
                        <a:latin typeface="Cambria Math" panose="02040503050406030204" pitchFamily="18" charset="0"/>
                      </a:rPr>
                      <m:t>𝝅</m:t>
                    </m:r>
                  </m:oMath>
                </a14:m>
                <a:r>
                  <a:rPr lang="zh-CN" altLang="en-US" b="1" dirty="0">
                    <a:solidFill>
                      <a:srgbClr val="00B050"/>
                    </a:solidFill>
                    <a:latin typeface="等线" panose="02010600030101010101" pitchFamily="2" charset="-122"/>
                    <a:ea typeface="等线" panose="02010600030101010101" pitchFamily="2" charset="-122"/>
                  </a:rPr>
                  <a:t>的近似</a:t>
                </a:r>
                <a:endParaRPr lang="en-US" altLang="zh-CN" b="1" dirty="0">
                  <a:solidFill>
                    <a:srgbClr val="00B050"/>
                  </a:solidFill>
                  <a:latin typeface="等线" panose="02010600030101010101" pitchFamily="2" charset="-122"/>
                  <a:ea typeface="等线" panose="02010600030101010101" pitchFamily="2" charset="-122"/>
                </a:endParaRPr>
              </a:p>
              <a:p>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以上注释不写也不会扣分</a:t>
                </a:r>
                <a:endParaRPr lang="fi-FI" altLang="zh-CN" b="1" dirty="0">
                  <a:solidFill>
                    <a:srgbClr val="00B050"/>
                  </a:solidFill>
                  <a:latin typeface="等线" panose="02010600030101010101" pitchFamily="2" charset="-122"/>
                  <a:ea typeface="等线" panose="02010600030101010101" pitchFamily="2" charset="-122"/>
                </a:endParaRPr>
              </a:p>
            </p:txBody>
          </p:sp>
        </mc:Choice>
        <mc:Fallback xmlns="">
          <p:sp>
            <p:nvSpPr>
              <p:cNvPr id="4" name="矩形 3">
                <a:extLst>
                  <a:ext uri="{FF2B5EF4-FFF2-40B4-BE49-F238E27FC236}">
                    <a16:creationId xmlns:a16="http://schemas.microsoft.com/office/drawing/2014/main" id="{C01DB9C2-7F98-4ECD-8AEA-A9B51C6FC4A6}"/>
                  </a:ext>
                </a:extLst>
              </p:cNvPr>
              <p:cNvSpPr>
                <a:spLocks noRot="1" noChangeAspect="1" noMove="1" noResize="1" noEditPoints="1" noAdjustHandles="1" noChangeArrowheads="1" noChangeShapeType="1" noTextEdit="1"/>
              </p:cNvSpPr>
              <p:nvPr/>
            </p:nvSpPr>
            <p:spPr>
              <a:xfrm>
                <a:off x="323528" y="2852936"/>
                <a:ext cx="5040560" cy="3506729"/>
              </a:xfrm>
              <a:prstGeom prst="rect">
                <a:avLst/>
              </a:prstGeom>
              <a:blipFill>
                <a:blip r:embed="rId6"/>
                <a:stretch>
                  <a:fillRect l="-967" t="-1739" r="-1088" b="-1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96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541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数学实验基础编码能力（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11D0BD-6235-4E70-806B-1C2F8AC444FB}"/>
                  </a:ext>
                </a:extLst>
              </p:cNvPr>
              <p:cNvSpPr/>
              <p:nvPr/>
            </p:nvSpPr>
            <p:spPr>
              <a:xfrm>
                <a:off x="228874" y="764704"/>
                <a:ext cx="8807622"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）考虑函数</a:t>
                </a:r>
                <a14:m>
                  <m:oMath xmlns:m="http://schemas.openxmlformats.org/officeDocument/2006/math">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𝒇</m:t>
                    </m:r>
                    <m:d>
                      <m:dPr>
                        <m:ctrlP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ctrlPr>
                      </m:dPr>
                      <m:e>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𝒙</m:t>
                        </m:r>
                      </m:e>
                    </m:d>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func>
                      <m:funcPr>
                        <m:ctrlP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sz="2400" b="0" i="0" smtClean="0">
                            <a:latin typeface="Cambria Math" panose="02040503050406030204" pitchFamily="18" charset="0"/>
                            <a:ea typeface="幼圆" panose="02010509060101010101" pitchFamily="49" charset="-122"/>
                            <a:cs typeface="Courier New" panose="02070309020205020404" pitchFamily="49" charset="0"/>
                          </a:rPr>
                          <m:t>cos</m:t>
                        </m:r>
                      </m:fName>
                      <m:e>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𝒙</m:t>
                        </m:r>
                      </m:e>
                    </m:func>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在</a:t>
                </a:r>
                <a14:m>
                  <m:oMath xmlns:m="http://schemas.openxmlformats.org/officeDocument/2006/math">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𝒙</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𝟐</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𝟒</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的极小值点。事实上，理论上容易得知其为单峰函数且极小值点就是</a:t>
                </a:r>
                <a14:m>
                  <m:oMath xmlns:m="http://schemas.openxmlformats.org/officeDocument/2006/math">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𝝅</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，请尝试用黄金分割法计算这个极值点作为</a:t>
                </a:r>
                <a14:m>
                  <m:oMath xmlns:m="http://schemas.openxmlformats.org/officeDocument/2006/math">
                    <m:r>
                      <a:rPr kumimoji="0" lang="en-US" altLang="zh-CN" sz="2400" b="1" i="1" u="none" strike="noStrike" kern="1200" cap="none" spc="0" normalizeH="0" baseline="0" noProof="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𝝅</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的估计。</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每一步“三分”的位置</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比例</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可以用</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0.618</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0.382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，迭代终止条件可自定</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)(6</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分</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8" name="矩形 7">
                <a:extLst>
                  <a:ext uri="{FF2B5EF4-FFF2-40B4-BE49-F238E27FC236}">
                    <a16:creationId xmlns:a16="http://schemas.microsoft.com/office/drawing/2014/main" id="{DA11D0BD-6235-4E70-806B-1C2F8AC444FB}"/>
                  </a:ext>
                </a:extLst>
              </p:cNvPr>
              <p:cNvSpPr>
                <a:spLocks noRot="1" noChangeAspect="1" noMove="1" noResize="1" noEditPoints="1" noAdjustHandles="1" noChangeArrowheads="1" noChangeShapeType="1" noTextEdit="1"/>
              </p:cNvSpPr>
              <p:nvPr/>
            </p:nvSpPr>
            <p:spPr>
              <a:xfrm>
                <a:off x="228874" y="764704"/>
                <a:ext cx="8807622" cy="1569660"/>
              </a:xfrm>
              <a:prstGeom prst="rect">
                <a:avLst/>
              </a:prstGeom>
              <a:blipFill>
                <a:blip r:embed="rId3"/>
                <a:stretch>
                  <a:fillRect l="-623" t="-5426" r="-139" b="-85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1DB9C2-7F98-4ECD-8AEA-A9B51C6FC4A6}"/>
                  </a:ext>
                </a:extLst>
              </p:cNvPr>
              <p:cNvSpPr/>
              <p:nvPr/>
            </p:nvSpPr>
            <p:spPr>
              <a:xfrm>
                <a:off x="228874" y="2324000"/>
                <a:ext cx="8820472" cy="4247317"/>
              </a:xfrm>
              <a:prstGeom prst="rect">
                <a:avLst/>
              </a:prstGeom>
            </p:spPr>
            <p:txBody>
              <a:bodyPr wrap="square">
                <a:spAutoFit/>
              </a:bodyPr>
              <a:lstStyle/>
              <a:p>
                <a:r>
                  <a:rPr lang="zh-CN" altLang="en-US" b="1" dirty="0">
                    <a:solidFill>
                      <a:srgbClr val="FF0000"/>
                    </a:solidFill>
                    <a:latin typeface="等线" panose="02010600030101010101" pitchFamily="2" charset="-122"/>
                    <a:ea typeface="等线" panose="02010600030101010101" pitchFamily="2" charset="-122"/>
                  </a:rPr>
                  <a:t>答案代码（注意本题不需要计算极值，而仅需获取极值点，代码会简练很多，如果编写了多余的极值处理过程，既不会加分，也不会扣分）</a:t>
                </a:r>
                <a:r>
                  <a:rPr lang="zh-CN" altLang="en-US" dirty="0">
                    <a:solidFill>
                      <a:srgbClr val="000000"/>
                    </a:solidFill>
                    <a:latin typeface="Courier New" panose="02070309020205020404" pitchFamily="49" charset="0"/>
                  </a:rPr>
                  <a:t>：</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x1=2;x2=4;      </a:t>
                </a:r>
              </a:p>
              <a:p>
                <a:r>
                  <a:rPr lang="en-US" altLang="zh-CN" dirty="0">
                    <a:solidFill>
                      <a:srgbClr val="0000FF"/>
                    </a:solidFill>
                    <a:latin typeface="Courier New" panose="02070309020205020404" pitchFamily="49" charset="0"/>
                  </a:rPr>
                  <a:t>while</a:t>
                </a:r>
                <a:r>
                  <a:rPr lang="en-US" altLang="zh-CN" dirty="0">
                    <a:solidFill>
                      <a:srgbClr val="000000"/>
                    </a:solidFill>
                    <a:latin typeface="Courier New" panose="02070309020205020404" pitchFamily="49" charset="0"/>
                  </a:rPr>
                  <a:t>(1)</a:t>
                </a:r>
              </a:p>
              <a:p>
                <a:r>
                  <a:rPr lang="en-US" altLang="zh-CN" dirty="0">
                    <a:solidFill>
                      <a:srgbClr val="000000"/>
                    </a:solidFill>
                    <a:latin typeface="Courier New" panose="02070309020205020404" pitchFamily="49" charset="0"/>
                  </a:rPr>
                  <a:t>    alpha1 = x1*0.618+x2*0.382;</a:t>
                </a:r>
              </a:p>
              <a:p>
                <a:r>
                  <a:rPr lang="en-US" altLang="zh-CN" dirty="0">
                    <a:solidFill>
                      <a:srgbClr val="000000"/>
                    </a:solidFill>
                    <a:latin typeface="Courier New" panose="02070309020205020404" pitchFamily="49" charset="0"/>
                  </a:rPr>
                  <a:t>    alpha2 = x1*0.382+x2*0.618;</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(cos(alpha1)&gt;cos(alpha2))</a:t>
                </a:r>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在两个三分点比较大小，相应的缩短区间</a:t>
                </a:r>
                <a:endParaRPr lang="en-US" altLang="zh-CN" b="1" dirty="0">
                  <a:solidFill>
                    <a:srgbClr val="00B050"/>
                  </a:solidFill>
                  <a:latin typeface="等线" panose="02010600030101010101" pitchFamily="2" charset="-122"/>
                  <a:ea typeface="等线" panose="02010600030101010101" pitchFamily="2" charset="-122"/>
                </a:endParaRPr>
              </a:p>
              <a:p>
                <a:r>
                  <a:rPr lang="en-US" altLang="zh-CN" dirty="0">
                    <a:solidFill>
                      <a:srgbClr val="000000"/>
                    </a:solidFill>
                    <a:latin typeface="Courier New" panose="02070309020205020404" pitchFamily="49" charset="0"/>
                  </a:rPr>
                  <a:t>        x1 = alpha1; </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else</a:t>
                </a:r>
              </a:p>
              <a:p>
                <a:r>
                  <a:rPr lang="en-US" altLang="zh-CN" dirty="0">
                    <a:solidFill>
                      <a:srgbClr val="000000"/>
                    </a:solidFill>
                    <a:latin typeface="Courier New" panose="02070309020205020404" pitchFamily="49" charset="0"/>
                  </a:rPr>
                  <a:t>        x2 = alpha2; </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end</a:t>
                </a:r>
              </a:p>
              <a:p>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if</a:t>
                </a:r>
                <a:r>
                  <a:rPr lang="en-US" altLang="zh-CN" dirty="0">
                    <a:solidFill>
                      <a:srgbClr val="000000"/>
                    </a:solidFill>
                    <a:latin typeface="Courier New" panose="02070309020205020404" pitchFamily="49" charset="0"/>
                  </a:rPr>
                  <a:t>(alpha2 - alpha1&lt;1e-8) </a:t>
                </a:r>
                <a:r>
                  <a:rPr lang="en-US" altLang="zh-CN" dirty="0">
                    <a:solidFill>
                      <a:srgbClr val="0000FF"/>
                    </a:solidFill>
                    <a:latin typeface="Courier New" panose="02070309020205020404" pitchFamily="49" charset="0"/>
                  </a:rPr>
                  <a:t>break</a:t>
                </a:r>
                <a:r>
                  <a:rPr lang="en-US" altLang="zh-CN" dirty="0">
                    <a:solidFill>
                      <a:srgbClr val="000000"/>
                    </a:solidFill>
                    <a:latin typeface="Courier New" panose="02070309020205020404" pitchFamily="49" charset="0"/>
                  </a:rPr>
                  <a:t>; </a:t>
                </a:r>
                <a:r>
                  <a:rPr lang="en-US" altLang="zh-CN" dirty="0">
                    <a:solidFill>
                      <a:srgbClr val="0000FF"/>
                    </a:solidFill>
                    <a:latin typeface="Courier New" panose="02070309020205020404" pitchFamily="49" charset="0"/>
                  </a:rPr>
                  <a:t>end</a:t>
                </a:r>
              </a:p>
              <a:p>
                <a:r>
                  <a:rPr lang="en-US" altLang="zh-CN" dirty="0">
                    <a:solidFill>
                      <a:srgbClr val="0000FF"/>
                    </a:solidFill>
                    <a:latin typeface="Courier New" panose="02070309020205020404" pitchFamily="49" charset="0"/>
                  </a:rPr>
                  <a:t>end</a:t>
                </a:r>
              </a:p>
              <a:p>
                <a:r>
                  <a:rPr lang="en-US" altLang="zh-CN" dirty="0" err="1">
                    <a:solidFill>
                      <a:srgbClr val="000000"/>
                    </a:solidFill>
                    <a:latin typeface="Courier New" panose="02070309020205020404" pitchFamily="49" charset="0"/>
                  </a:rPr>
                  <a:t>pi_app</a:t>
                </a:r>
                <a:r>
                  <a:rPr lang="en-US" altLang="zh-CN" dirty="0">
                    <a:solidFill>
                      <a:srgbClr val="000000"/>
                    </a:solidFill>
                    <a:latin typeface="Courier New" panose="02070309020205020404" pitchFamily="49" charset="0"/>
                  </a:rPr>
                  <a:t> = alpha1;</a:t>
                </a:r>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取</a:t>
                </a:r>
                <a:r>
                  <a:rPr lang="en-US" altLang="zh-CN" b="1" dirty="0">
                    <a:solidFill>
                      <a:srgbClr val="00B050"/>
                    </a:solidFill>
                    <a:latin typeface="等线" panose="02010600030101010101" pitchFamily="2" charset="-122"/>
                    <a:ea typeface="等线" panose="02010600030101010101" pitchFamily="2" charset="-122"/>
                  </a:rPr>
                  <a:t>alpha2</a:t>
                </a:r>
                <a:r>
                  <a:rPr lang="zh-CN" altLang="en-US" b="1" dirty="0">
                    <a:solidFill>
                      <a:srgbClr val="00B050"/>
                    </a:solidFill>
                    <a:latin typeface="等线" panose="02010600030101010101" pitchFamily="2" charset="-122"/>
                    <a:ea typeface="等线" panose="02010600030101010101" pitchFamily="2" charset="-122"/>
                  </a:rPr>
                  <a:t>或取</a:t>
                </a:r>
                <a:r>
                  <a:rPr lang="en-US" altLang="zh-CN" b="1" dirty="0">
                    <a:solidFill>
                      <a:srgbClr val="00B050"/>
                    </a:solidFill>
                    <a:latin typeface="等线" panose="02010600030101010101" pitchFamily="2" charset="-122"/>
                    <a:ea typeface="等线" panose="02010600030101010101" pitchFamily="2" charset="-122"/>
                  </a:rPr>
                  <a:t>alpha1</a:t>
                </a:r>
                <a:r>
                  <a:rPr lang="zh-CN" altLang="en-US" b="1" dirty="0">
                    <a:solidFill>
                      <a:srgbClr val="00B050"/>
                    </a:solidFill>
                    <a:latin typeface="等线" panose="02010600030101010101" pitchFamily="2" charset="-122"/>
                    <a:ea typeface="等线" panose="02010600030101010101" pitchFamily="2" charset="-122"/>
                  </a:rPr>
                  <a:t>与</a:t>
                </a:r>
                <a:r>
                  <a:rPr lang="en-US" altLang="zh-CN" b="1" dirty="0">
                    <a:solidFill>
                      <a:srgbClr val="00B050"/>
                    </a:solidFill>
                    <a:latin typeface="等线" panose="02010600030101010101" pitchFamily="2" charset="-122"/>
                    <a:ea typeface="等线" panose="02010600030101010101" pitchFamily="2" charset="-122"/>
                  </a:rPr>
                  <a:t>alpha2</a:t>
                </a:r>
                <a:r>
                  <a:rPr lang="zh-CN" altLang="en-US" b="1" dirty="0">
                    <a:solidFill>
                      <a:srgbClr val="00B050"/>
                    </a:solidFill>
                    <a:latin typeface="等线" panose="02010600030101010101" pitchFamily="2" charset="-122"/>
                    <a:ea typeface="等线" panose="02010600030101010101" pitchFamily="2" charset="-122"/>
                  </a:rPr>
                  <a:t>的平均值都对，但一定要指明什么值是</a:t>
                </a:r>
                <a14:m>
                  <m:oMath xmlns:m="http://schemas.openxmlformats.org/officeDocument/2006/math">
                    <m:r>
                      <a:rPr lang="en-US" altLang="zh-CN" b="1" i="1" smtClean="0">
                        <a:solidFill>
                          <a:srgbClr val="00B050"/>
                        </a:solidFill>
                        <a:latin typeface="Cambria Math" panose="02040503050406030204" pitchFamily="18" charset="0"/>
                        <a:ea typeface="等线" panose="02010600030101010101" pitchFamily="2" charset="-122"/>
                      </a:rPr>
                      <m:t>𝝅</m:t>
                    </m:r>
                  </m:oMath>
                </a14:m>
                <a:r>
                  <a:rPr lang="zh-CN" altLang="en-US" b="1" dirty="0">
                    <a:solidFill>
                      <a:srgbClr val="00B050"/>
                    </a:solidFill>
                    <a:latin typeface="等线" panose="02010600030101010101" pitchFamily="2" charset="-122"/>
                    <a:ea typeface="等线" panose="02010600030101010101" pitchFamily="2" charset="-122"/>
                  </a:rPr>
                  <a:t>的估计。</a:t>
                </a:r>
                <a:endParaRPr lang="en-US" altLang="zh-CN" b="1" dirty="0">
                  <a:solidFill>
                    <a:srgbClr val="00B050"/>
                  </a:solidFill>
                  <a:latin typeface="等线" panose="02010600030101010101" pitchFamily="2" charset="-122"/>
                  <a:ea typeface="等线" panose="02010600030101010101" pitchFamily="2" charset="-122"/>
                </a:endParaRPr>
              </a:p>
            </p:txBody>
          </p:sp>
        </mc:Choice>
        <mc:Fallback xmlns="">
          <p:sp>
            <p:nvSpPr>
              <p:cNvPr id="4" name="矩形 3">
                <a:extLst>
                  <a:ext uri="{FF2B5EF4-FFF2-40B4-BE49-F238E27FC236}">
                    <a16:creationId xmlns:a16="http://schemas.microsoft.com/office/drawing/2014/main" id="{C01DB9C2-7F98-4ECD-8AEA-A9B51C6FC4A6}"/>
                  </a:ext>
                </a:extLst>
              </p:cNvPr>
              <p:cNvSpPr>
                <a:spLocks noRot="1" noChangeAspect="1" noMove="1" noResize="1" noEditPoints="1" noAdjustHandles="1" noChangeArrowheads="1" noChangeShapeType="1" noTextEdit="1"/>
              </p:cNvSpPr>
              <p:nvPr/>
            </p:nvSpPr>
            <p:spPr>
              <a:xfrm>
                <a:off x="228874" y="2324000"/>
                <a:ext cx="8820472" cy="4247317"/>
              </a:xfrm>
              <a:prstGeom prst="rect">
                <a:avLst/>
              </a:prstGeom>
              <a:blipFill>
                <a:blip r:embed="rId4"/>
                <a:stretch>
                  <a:fillRect l="-622" t="-717" b="-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70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5249"/>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数学实验基础编码能力（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11D0BD-6235-4E70-806B-1C2F8AC444FB}"/>
                  </a:ext>
                </a:extLst>
              </p:cNvPr>
              <p:cNvSpPr/>
              <p:nvPr/>
            </p:nvSpPr>
            <p:spPr>
              <a:xfrm>
                <a:off x="228874" y="1054595"/>
                <a:ext cx="8807622" cy="145405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latin typeface="+mj-ea"/>
                    <a:ea typeface="+mj-ea"/>
                    <a:cs typeface="Courier New" panose="02070309020205020404" pitchFamily="49" charset="0"/>
                  </a:rPr>
                  <a:t>可能的其他问法：</a:t>
                </a:r>
                <a:r>
                  <a:rPr lang="zh-CN" altLang="zh-CN" sz="2400" b="1" kern="100" spc="-10" dirty="0">
                    <a:latin typeface="+mj-ea"/>
                    <a:ea typeface="+mj-ea"/>
                    <a:cs typeface="Times New Roman" panose="02020603050405020304" pitchFamily="18" charset="0"/>
                  </a:rPr>
                  <a:t>利用自己编写的梯形公式（不能调用</a:t>
                </a:r>
                <a:r>
                  <a:rPr lang="en-US" altLang="zh-CN" sz="2400" b="1" kern="100" spc="-10" dirty="0" err="1">
                    <a:latin typeface="+mj-ea"/>
                    <a:ea typeface="+mj-ea"/>
                    <a:cs typeface="Times New Roman" panose="02020603050405020304" pitchFamily="18" charset="0"/>
                  </a:rPr>
                  <a:t>trapz</a:t>
                </a:r>
                <a:r>
                  <a:rPr lang="zh-CN" altLang="zh-CN" sz="2400" b="1" kern="100" spc="-10" dirty="0">
                    <a:latin typeface="+mj-ea"/>
                    <a:ea typeface="+mj-ea"/>
                    <a:cs typeface="Times New Roman" panose="02020603050405020304" pitchFamily="18" charset="0"/>
                  </a:rPr>
                  <a:t>），计算</a:t>
                </a:r>
                <a14:m>
                  <m:oMath xmlns:m="http://schemas.openxmlformats.org/officeDocument/2006/math">
                    <m:nary>
                      <m:naryPr>
                        <m:limLoc m:val="subSup"/>
                        <m:ctrlPr>
                          <a:rPr lang="zh-CN" altLang="zh-CN" sz="2400" b="1" i="1" spc="-10">
                            <a:latin typeface="Cambria Math" panose="02040503050406030204" pitchFamily="18" charset="0"/>
                            <a:ea typeface="+mj-ea"/>
                            <a:cs typeface="宋体" panose="02010600030101010101" pitchFamily="2" charset="-122"/>
                          </a:rPr>
                        </m:ctrlPr>
                      </m:naryPr>
                      <m:sub>
                        <m:r>
                          <a:rPr lang="en-US" altLang="zh-CN" sz="2400" b="1" i="1" kern="100" spc="-10">
                            <a:latin typeface="Cambria Math" panose="02040503050406030204" pitchFamily="18" charset="0"/>
                            <a:ea typeface="+mj-ea"/>
                            <a:cs typeface="Times New Roman" panose="02020603050405020304" pitchFamily="18" charset="0"/>
                          </a:rPr>
                          <m:t>𝟎</m:t>
                        </m:r>
                      </m:sub>
                      <m:sup>
                        <m:r>
                          <a:rPr lang="en-US" altLang="zh-CN" sz="2400" b="1" i="1" kern="100" spc="-10">
                            <a:latin typeface="Cambria Math" panose="02040503050406030204" pitchFamily="18" charset="0"/>
                            <a:ea typeface="+mj-ea"/>
                            <a:cs typeface="Times New Roman" panose="02020603050405020304" pitchFamily="18" charset="0"/>
                          </a:rPr>
                          <m:t>𝟏</m:t>
                        </m:r>
                        <m:r>
                          <a:rPr lang="en-US" altLang="zh-CN" sz="2400" b="1" i="1" kern="100" spc="-10">
                            <a:latin typeface="Cambria Math" panose="02040503050406030204" pitchFamily="18" charset="0"/>
                            <a:ea typeface="+mj-ea"/>
                            <a:cs typeface="Times New Roman" panose="02020603050405020304" pitchFamily="18" charset="0"/>
                          </a:rPr>
                          <m:t>/</m:t>
                        </m:r>
                        <m:r>
                          <a:rPr lang="en-US" altLang="zh-CN" sz="2400" b="1" i="1" kern="100" spc="-10">
                            <a:latin typeface="Cambria Math" panose="02040503050406030204" pitchFamily="18" charset="0"/>
                            <a:ea typeface="+mj-ea"/>
                            <a:cs typeface="Times New Roman" panose="02020603050405020304" pitchFamily="18" charset="0"/>
                          </a:rPr>
                          <m:t>𝟐</m:t>
                        </m:r>
                      </m:sup>
                      <m:e>
                        <m:f>
                          <m:fPr>
                            <m:ctrlPr>
                              <a:rPr lang="zh-CN" altLang="zh-CN" sz="2400" b="1" i="1" spc="-10">
                                <a:latin typeface="Cambria Math" panose="02040503050406030204" pitchFamily="18" charset="0"/>
                                <a:ea typeface="+mj-ea"/>
                                <a:cs typeface="宋体" panose="02010600030101010101" pitchFamily="2" charset="-122"/>
                              </a:rPr>
                            </m:ctrlPr>
                          </m:fPr>
                          <m:num>
                            <m:r>
                              <a:rPr lang="en-US" altLang="zh-CN" sz="2400" b="1" i="1" kern="100" spc="-10">
                                <a:latin typeface="Cambria Math" panose="02040503050406030204" pitchFamily="18" charset="0"/>
                                <a:ea typeface="+mj-ea"/>
                                <a:cs typeface="Times New Roman" panose="02020603050405020304" pitchFamily="18" charset="0"/>
                              </a:rPr>
                              <m:t>𝟏</m:t>
                            </m:r>
                          </m:num>
                          <m:den>
                            <m:rad>
                              <m:radPr>
                                <m:degHide m:val="on"/>
                                <m:ctrlPr>
                                  <a:rPr lang="zh-CN" altLang="zh-CN" sz="2400" b="1" i="1" spc="-10">
                                    <a:latin typeface="Cambria Math" panose="02040503050406030204" pitchFamily="18" charset="0"/>
                                    <a:ea typeface="+mj-ea"/>
                                  </a:rPr>
                                </m:ctrlPr>
                              </m:radPr>
                              <m:deg/>
                              <m:e>
                                <m:r>
                                  <a:rPr lang="en-US" altLang="zh-CN" sz="2400" b="1" i="1" kern="100" spc="-10">
                                    <a:latin typeface="Cambria Math" panose="02040503050406030204" pitchFamily="18" charset="0"/>
                                    <a:ea typeface="+mj-ea"/>
                                    <a:cs typeface="Times New Roman" panose="02020603050405020304" pitchFamily="18" charset="0"/>
                                  </a:rPr>
                                  <m:t>𝟏</m:t>
                                </m:r>
                                <m:r>
                                  <a:rPr lang="en-US" altLang="zh-CN" sz="2400" b="1" i="1" kern="100" spc="-10">
                                    <a:latin typeface="Cambria Math" panose="02040503050406030204" pitchFamily="18" charset="0"/>
                                    <a:ea typeface="+mj-ea"/>
                                    <a:cs typeface="Times New Roman" panose="02020603050405020304" pitchFamily="18" charset="0"/>
                                  </a:rPr>
                                  <m:t>−</m:t>
                                </m:r>
                                <m:sSup>
                                  <m:sSupPr>
                                    <m:ctrlPr>
                                      <a:rPr lang="zh-CN" altLang="zh-CN" sz="2400" b="1" i="1" spc="-10">
                                        <a:latin typeface="Cambria Math" panose="02040503050406030204" pitchFamily="18" charset="0"/>
                                        <a:ea typeface="+mj-ea"/>
                                      </a:rPr>
                                    </m:ctrlPr>
                                  </m:sSupPr>
                                  <m:e>
                                    <m:r>
                                      <a:rPr lang="en-US" altLang="zh-CN" sz="2400" b="1" i="1" kern="100" spc="-10">
                                        <a:latin typeface="Cambria Math" panose="02040503050406030204" pitchFamily="18" charset="0"/>
                                        <a:ea typeface="+mj-ea"/>
                                        <a:cs typeface="Times New Roman" panose="02020603050405020304" pitchFamily="18" charset="0"/>
                                      </a:rPr>
                                      <m:t>𝒙</m:t>
                                    </m:r>
                                  </m:e>
                                  <m:sup>
                                    <m:r>
                                      <a:rPr lang="en-US" altLang="zh-CN" sz="2400" b="1" i="1" kern="100" spc="-10">
                                        <a:latin typeface="Cambria Math" panose="02040503050406030204" pitchFamily="18" charset="0"/>
                                        <a:ea typeface="+mj-ea"/>
                                        <a:cs typeface="Times New Roman" panose="02020603050405020304" pitchFamily="18" charset="0"/>
                                      </a:rPr>
                                      <m:t>𝟐</m:t>
                                    </m:r>
                                  </m:sup>
                                </m:sSup>
                              </m:e>
                            </m:rad>
                          </m:den>
                        </m:f>
                        <m:r>
                          <a:rPr lang="en-US" altLang="zh-CN" sz="2400" b="1" i="1" kern="100" spc="-10">
                            <a:latin typeface="Cambria Math" panose="02040503050406030204" pitchFamily="18" charset="0"/>
                            <a:ea typeface="+mj-ea"/>
                            <a:cs typeface="Times New Roman" panose="02020603050405020304" pitchFamily="18" charset="0"/>
                          </a:rPr>
                          <m:t>𝐝</m:t>
                        </m:r>
                        <m:r>
                          <a:rPr lang="en-US" altLang="zh-CN" sz="2400" b="1" i="1" kern="100" spc="-10">
                            <a:latin typeface="Cambria Math" panose="02040503050406030204" pitchFamily="18" charset="0"/>
                            <a:ea typeface="+mj-ea"/>
                            <a:cs typeface="Times New Roman" panose="02020603050405020304" pitchFamily="18" charset="0"/>
                          </a:rPr>
                          <m:t>𝒙</m:t>
                        </m:r>
                      </m:e>
                    </m:nary>
                  </m:oMath>
                </a14:m>
                <a:r>
                  <a:rPr lang="zh-CN" altLang="zh-CN" sz="2400" b="1" kern="100" spc="-10" dirty="0">
                    <a:latin typeface="+mj-ea"/>
                    <a:ea typeface="+mj-ea"/>
                    <a:cs typeface="Times New Roman" panose="02020603050405020304" pitchFamily="18" charset="0"/>
                  </a:rPr>
                  <a:t>的近似值（步长</a:t>
                </a:r>
                <a14:m>
                  <m:oMath xmlns:m="http://schemas.openxmlformats.org/officeDocument/2006/math">
                    <m:r>
                      <a:rPr lang="en-US" altLang="zh-CN" sz="2400" b="1" i="1" kern="100" spc="-10">
                        <a:latin typeface="Cambria Math" panose="02040503050406030204" pitchFamily="18" charset="0"/>
                        <a:ea typeface="+mj-ea"/>
                        <a:cs typeface="Times New Roman" panose="02020603050405020304" pitchFamily="18" charset="0"/>
                      </a:rPr>
                      <m:t>𝟏</m:t>
                    </m:r>
                    <m:r>
                      <a:rPr lang="en-US" altLang="zh-CN" sz="2400" b="1" i="1" kern="100" spc="-10">
                        <a:latin typeface="Cambria Math" panose="02040503050406030204" pitchFamily="18" charset="0"/>
                        <a:ea typeface="+mj-ea"/>
                        <a:cs typeface="Times New Roman" panose="02020603050405020304" pitchFamily="18" charset="0"/>
                      </a:rPr>
                      <m:t>×</m:t>
                    </m:r>
                    <m:r>
                      <a:rPr lang="en-US" altLang="zh-CN" sz="2400" b="1" i="1" kern="100" spc="-10">
                        <a:latin typeface="Cambria Math" panose="02040503050406030204" pitchFamily="18" charset="0"/>
                        <a:ea typeface="+mj-ea"/>
                        <a:cs typeface="Times New Roman" panose="02020603050405020304" pitchFamily="18" charset="0"/>
                      </a:rPr>
                      <m:t>𝟏</m:t>
                    </m:r>
                    <m:sSup>
                      <m:sSupPr>
                        <m:ctrlPr>
                          <a:rPr lang="zh-CN" altLang="zh-CN" sz="2400" b="1" i="1" spc="-10">
                            <a:latin typeface="Cambria Math" panose="02040503050406030204" pitchFamily="18" charset="0"/>
                            <a:ea typeface="+mj-ea"/>
                          </a:rPr>
                        </m:ctrlPr>
                      </m:sSupPr>
                      <m:e>
                        <m:r>
                          <a:rPr lang="en-US" altLang="zh-CN" sz="2400" b="1" i="1" kern="100" spc="-10">
                            <a:latin typeface="Cambria Math" panose="02040503050406030204" pitchFamily="18" charset="0"/>
                            <a:ea typeface="+mj-ea"/>
                            <a:cs typeface="Times New Roman" panose="02020603050405020304" pitchFamily="18" charset="0"/>
                          </a:rPr>
                          <m:t>𝟎</m:t>
                        </m:r>
                      </m:e>
                      <m:sup>
                        <m:r>
                          <a:rPr lang="en-US" altLang="zh-CN" sz="2400" b="1" i="1" kern="100" spc="-10">
                            <a:latin typeface="Cambria Math" panose="02040503050406030204" pitchFamily="18" charset="0"/>
                            <a:ea typeface="+mj-ea"/>
                            <a:cs typeface="Times New Roman" panose="02020603050405020304" pitchFamily="18" charset="0"/>
                          </a:rPr>
                          <m:t>−</m:t>
                        </m:r>
                        <m:r>
                          <a:rPr lang="en-US" altLang="zh-CN" sz="2400" b="1" i="1" kern="100" spc="-10">
                            <a:latin typeface="Cambria Math" panose="02040503050406030204" pitchFamily="18" charset="0"/>
                            <a:ea typeface="+mj-ea"/>
                            <a:cs typeface="Times New Roman" panose="02020603050405020304" pitchFamily="18" charset="0"/>
                          </a:rPr>
                          <m:t>𝟓</m:t>
                        </m:r>
                      </m:sup>
                    </m:sSup>
                  </m:oMath>
                </a14:m>
                <a:r>
                  <a:rPr lang="zh-CN" altLang="zh-CN" sz="2400" b="1" kern="100" spc="-10" dirty="0">
                    <a:latin typeface="+mj-ea"/>
                    <a:ea typeface="+mj-ea"/>
                    <a:cs typeface="Times New Roman" panose="02020603050405020304" pitchFamily="18" charset="0"/>
                  </a:rPr>
                  <a:t>），并利用积分结果得到</a:t>
                </a:r>
                <a14:m>
                  <m:oMath xmlns:m="http://schemas.openxmlformats.org/officeDocument/2006/math">
                    <m:r>
                      <a:rPr lang="en-US" altLang="zh-CN" sz="2400" b="1" i="1" kern="100" spc="-10">
                        <a:latin typeface="Cambria Math" panose="02040503050406030204" pitchFamily="18" charset="0"/>
                        <a:ea typeface="+mj-ea"/>
                        <a:cs typeface="Times New Roman" panose="02020603050405020304" pitchFamily="18" charset="0"/>
                      </a:rPr>
                      <m:t>𝝅</m:t>
                    </m:r>
                  </m:oMath>
                </a14:m>
                <a:r>
                  <a:rPr lang="zh-CN" altLang="zh-CN" sz="2400" b="1" kern="100" spc="-10" dirty="0">
                    <a:latin typeface="+mj-ea"/>
                    <a:ea typeface="+mj-ea"/>
                    <a:cs typeface="Times New Roman" panose="02020603050405020304" pitchFamily="18" charset="0"/>
                  </a:rPr>
                  <a:t>的近似值，无需估计误差 </a:t>
                </a:r>
                <a:r>
                  <a:rPr lang="en-US" altLang="zh-CN" sz="2400" b="1" dirty="0">
                    <a:latin typeface="+mj-ea"/>
                    <a:ea typeface="+mj-ea"/>
                    <a:cs typeface="Courier New" panose="02070309020205020404" pitchFamily="49" charset="0"/>
                  </a:rPr>
                  <a:t>(6</a:t>
                </a:r>
                <a:r>
                  <a:rPr lang="zh-CN" altLang="en-US" sz="2400" b="1" dirty="0">
                    <a:latin typeface="+mj-ea"/>
                    <a:ea typeface="+mj-ea"/>
                    <a:cs typeface="Courier New" panose="02070309020205020404" pitchFamily="49" charset="0"/>
                  </a:rPr>
                  <a:t>分</a:t>
                </a:r>
                <a:r>
                  <a:rPr lang="en-US" altLang="zh-CN" sz="2400" b="1" dirty="0">
                    <a:latin typeface="+mj-ea"/>
                    <a:ea typeface="+mj-ea"/>
                    <a:cs typeface="Courier New" panose="02070309020205020404" pitchFamily="49" charset="0"/>
                  </a:rPr>
                  <a:t>)</a:t>
                </a:r>
                <a:endParaRPr kumimoji="0" lang="en-US" altLang="zh-CN" sz="2400" b="1" i="0" u="none" strike="noStrike" kern="1200" cap="none" spc="0" normalizeH="0" baseline="0" noProof="0" dirty="0">
                  <a:ln>
                    <a:noFill/>
                  </a:ln>
                  <a:effectLst/>
                  <a:uLnTx/>
                  <a:uFillTx/>
                  <a:latin typeface="+mj-ea"/>
                  <a:ea typeface="+mj-ea"/>
                  <a:cs typeface="Courier New" panose="02070309020205020404" pitchFamily="49" charset="0"/>
                </a:endParaRPr>
              </a:p>
            </p:txBody>
          </p:sp>
        </mc:Choice>
        <mc:Fallback xmlns="">
          <p:sp>
            <p:nvSpPr>
              <p:cNvPr id="8" name="矩形 7">
                <a:extLst>
                  <a:ext uri="{FF2B5EF4-FFF2-40B4-BE49-F238E27FC236}">
                    <a16:creationId xmlns:a16="http://schemas.microsoft.com/office/drawing/2014/main" id="{DA11D0BD-6235-4E70-806B-1C2F8AC444FB}"/>
                  </a:ext>
                </a:extLst>
              </p:cNvPr>
              <p:cNvSpPr>
                <a:spLocks noRot="1" noChangeAspect="1" noMove="1" noResize="1" noEditPoints="1" noAdjustHandles="1" noChangeArrowheads="1" noChangeShapeType="1" noTextEdit="1"/>
              </p:cNvSpPr>
              <p:nvPr/>
            </p:nvSpPr>
            <p:spPr>
              <a:xfrm>
                <a:off x="228874" y="1054595"/>
                <a:ext cx="8807622" cy="1454052"/>
              </a:xfrm>
              <a:prstGeom prst="rect">
                <a:avLst/>
              </a:prstGeom>
              <a:blipFill>
                <a:blip r:embed="rId3"/>
                <a:stretch>
                  <a:fillRect l="-623" t="-3347" r="-208" b="-7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1DB9C2-7F98-4ECD-8AEA-A9B51C6FC4A6}"/>
                  </a:ext>
                </a:extLst>
              </p:cNvPr>
              <p:cNvSpPr/>
              <p:nvPr/>
            </p:nvSpPr>
            <p:spPr>
              <a:xfrm>
                <a:off x="312205" y="2852936"/>
                <a:ext cx="8519590" cy="3139321"/>
              </a:xfrm>
              <a:prstGeom prst="rect">
                <a:avLst/>
              </a:prstGeom>
            </p:spPr>
            <p:txBody>
              <a:bodyPr wrap="square">
                <a:spAutoFit/>
              </a:bodyPr>
              <a:lstStyle/>
              <a:p>
                <a:r>
                  <a:rPr lang="zh-CN" altLang="en-US" b="1" dirty="0">
                    <a:solidFill>
                      <a:srgbClr val="FF0000"/>
                    </a:solidFill>
                    <a:latin typeface="等线" panose="02010600030101010101" pitchFamily="2" charset="-122"/>
                    <a:ea typeface="等线" panose="02010600030101010101" pitchFamily="2" charset="-122"/>
                  </a:rPr>
                  <a:t>答案代码（本题的代码实现较为简单，需要注意的就是积分结果不是</a:t>
                </a:r>
                <a14:m>
                  <m:oMath xmlns:m="http://schemas.openxmlformats.org/officeDocument/2006/math">
                    <m:r>
                      <a:rPr lang="en-US" altLang="zh-CN" b="1" i="1" smtClean="0">
                        <a:solidFill>
                          <a:srgbClr val="FF0000"/>
                        </a:solidFill>
                        <a:latin typeface="Cambria Math" panose="02040503050406030204" pitchFamily="18" charset="0"/>
                        <a:ea typeface="等线" panose="02010600030101010101" pitchFamily="2" charset="-122"/>
                      </a:rPr>
                      <m:t>𝝅</m:t>
                    </m:r>
                  </m:oMath>
                </a14:m>
                <a:r>
                  <a:rPr lang="zh-CN" altLang="en-US" b="1" dirty="0">
                    <a:solidFill>
                      <a:srgbClr val="FF0000"/>
                    </a:solidFill>
                    <a:latin typeface="等线" panose="02010600030101010101" pitchFamily="2" charset="-122"/>
                    <a:ea typeface="等线" panose="02010600030101010101" pitchFamily="2" charset="-122"/>
                  </a:rPr>
                  <a:t>需要做后续处理（乘以</a:t>
                </a:r>
                <a:r>
                  <a:rPr lang="en-US" altLang="zh-CN" b="1" dirty="0">
                    <a:solidFill>
                      <a:srgbClr val="FF0000"/>
                    </a:solidFill>
                    <a:latin typeface="等线" panose="02010600030101010101" pitchFamily="2" charset="-122"/>
                    <a:ea typeface="等线" panose="02010600030101010101" pitchFamily="2" charset="-122"/>
                  </a:rPr>
                  <a:t>6</a:t>
                </a:r>
                <a:r>
                  <a:rPr lang="zh-CN" altLang="en-US" b="1" dirty="0">
                    <a:solidFill>
                      <a:srgbClr val="FF0000"/>
                    </a:solidFill>
                    <a:latin typeface="等线" panose="02010600030101010101" pitchFamily="2" charset="-122"/>
                    <a:ea typeface="等线" panose="02010600030101010101" pitchFamily="2" charset="-122"/>
                  </a:rPr>
                  <a:t>））</a:t>
                </a:r>
                <a:r>
                  <a:rPr lang="zh-CN" altLang="en-US" dirty="0">
                    <a:solidFill>
                      <a:srgbClr val="000000"/>
                    </a:solidFill>
                    <a:latin typeface="Courier New" panose="02070309020205020404" pitchFamily="49" charset="0"/>
                  </a:rPr>
                  <a:t>：</a:t>
                </a:r>
                <a:endParaRPr lang="en-US" altLang="zh-CN" dirty="0">
                  <a:solidFill>
                    <a:srgbClr val="000000"/>
                  </a:solidFill>
                  <a:latin typeface="Courier New" panose="02070309020205020404" pitchFamily="49" charset="0"/>
                </a:endParaRPr>
              </a:p>
              <a:p>
                <a:r>
                  <a:rPr lang="en-US" altLang="zh-CN" kern="0" dirty="0" err="1">
                    <a:solidFill>
                      <a:srgbClr val="000000"/>
                    </a:solidFill>
                    <a:latin typeface="Courier New" panose="02070309020205020404" pitchFamily="49" charset="0"/>
                    <a:ea typeface="等线" panose="02010600030101010101" pitchFamily="2" charset="-122"/>
                  </a:rPr>
                  <a:t>clear,d</a:t>
                </a:r>
                <a:r>
                  <a:rPr lang="en-US" altLang="zh-CN" kern="0" dirty="0">
                    <a:solidFill>
                      <a:srgbClr val="000000"/>
                    </a:solidFill>
                    <a:latin typeface="Courier New" panose="02070309020205020404" pitchFamily="49" charset="0"/>
                    <a:ea typeface="等线" panose="02010600030101010101" pitchFamily="2" charset="-122"/>
                  </a:rPr>
                  <a:t> = 1e-5;        		 </a:t>
                </a:r>
                <a:r>
                  <a:rPr lang="en-US" altLang="zh-CN" b="1" dirty="0">
                    <a:solidFill>
                      <a:srgbClr val="00B050"/>
                    </a:solidFill>
                    <a:latin typeface="等线" panose="02010600030101010101" pitchFamily="2" charset="-122"/>
                    <a:ea typeface="等线" panose="02010600030101010101" pitchFamily="2" charset="-122"/>
                  </a:rPr>
                  <a:t>%</a:t>
                </a:r>
                <a:r>
                  <a:rPr lang="zh-CN" altLang="zh-CN" b="1" dirty="0">
                    <a:solidFill>
                      <a:srgbClr val="00B050"/>
                    </a:solidFill>
                    <a:latin typeface="等线" panose="02010600030101010101" pitchFamily="2" charset="-122"/>
                    <a:ea typeface="等线" panose="02010600030101010101" pitchFamily="2" charset="-122"/>
                  </a:rPr>
                  <a:t>梯形公式步长</a:t>
                </a:r>
              </a:p>
              <a:p>
                <a:r>
                  <a:rPr lang="en-US" altLang="zh-CN" kern="0" dirty="0">
                    <a:solidFill>
                      <a:srgbClr val="000000"/>
                    </a:solidFill>
                    <a:latin typeface="Courier New" panose="02070309020205020404" pitchFamily="49" charset="0"/>
                    <a:ea typeface="等线" panose="02010600030101010101" pitchFamily="2" charset="-122"/>
                  </a:rPr>
                  <a:t>x = 0:d:0.5;              		 </a:t>
                </a:r>
                <a:r>
                  <a:rPr lang="en-US" altLang="zh-CN" b="1" dirty="0">
                    <a:solidFill>
                      <a:srgbClr val="00B050"/>
                    </a:solidFill>
                    <a:latin typeface="等线" panose="02010600030101010101" pitchFamily="2" charset="-122"/>
                    <a:ea typeface="等线" panose="02010600030101010101" pitchFamily="2" charset="-122"/>
                  </a:rPr>
                  <a:t> %x</a:t>
                </a:r>
                <a:r>
                  <a:rPr lang="zh-CN" altLang="zh-CN" b="1" dirty="0">
                    <a:solidFill>
                      <a:srgbClr val="00B050"/>
                    </a:solidFill>
                    <a:latin typeface="等线" panose="02010600030101010101" pitchFamily="2" charset="-122"/>
                    <a:ea typeface="等线" panose="02010600030101010101" pitchFamily="2" charset="-122"/>
                  </a:rPr>
                  <a:t>在</a:t>
                </a:r>
                <a:r>
                  <a:rPr lang="en-US" altLang="zh-CN" b="1" dirty="0">
                    <a:solidFill>
                      <a:srgbClr val="00B050"/>
                    </a:solidFill>
                    <a:latin typeface="等线" panose="02010600030101010101" pitchFamily="2" charset="-122"/>
                    <a:ea typeface="等线" panose="02010600030101010101" pitchFamily="2" charset="-122"/>
                  </a:rPr>
                  <a:t>[0,0.5]</a:t>
                </a:r>
                <a:r>
                  <a:rPr lang="zh-CN" altLang="zh-CN" b="1" dirty="0">
                    <a:solidFill>
                      <a:srgbClr val="00B050"/>
                    </a:solidFill>
                    <a:latin typeface="等线" panose="02010600030101010101" pitchFamily="2" charset="-122"/>
                    <a:ea typeface="等线" panose="02010600030101010101" pitchFamily="2" charset="-122"/>
                  </a:rPr>
                  <a:t>的对应离散采样点</a:t>
                </a:r>
                <a:endParaRPr lang="en-US" altLang="zh-CN" b="1" dirty="0">
                  <a:solidFill>
                    <a:srgbClr val="00B050"/>
                  </a:solidFill>
                  <a:latin typeface="等线" panose="02010600030101010101" pitchFamily="2" charset="-122"/>
                  <a:ea typeface="等线" panose="02010600030101010101" pitchFamily="2" charset="-122"/>
                </a:endParaRPr>
              </a:p>
              <a:p>
                <a:endParaRPr lang="zh-CN" altLang="zh-CN" b="1" dirty="0">
                  <a:solidFill>
                    <a:srgbClr val="00B050"/>
                  </a:solidFill>
                  <a:latin typeface="等线" panose="02010600030101010101" pitchFamily="2" charset="-122"/>
                  <a:ea typeface="等线" panose="02010600030101010101" pitchFamily="2" charset="-122"/>
                </a:endParaRPr>
              </a:p>
              <a:p>
                <a:r>
                  <a:rPr lang="en-US" altLang="zh-CN" kern="0" dirty="0" err="1">
                    <a:solidFill>
                      <a:srgbClr val="000000"/>
                    </a:solidFill>
                    <a:latin typeface="Courier New" panose="02070309020205020404" pitchFamily="49" charset="0"/>
                    <a:ea typeface="等线" panose="02010600030101010101" pitchFamily="2" charset="-122"/>
                  </a:rPr>
                  <a:t>fx</a:t>
                </a:r>
                <a:r>
                  <a:rPr lang="en-US" altLang="zh-CN" kern="0" dirty="0">
                    <a:solidFill>
                      <a:srgbClr val="000000"/>
                    </a:solidFill>
                    <a:latin typeface="Courier New" panose="02070309020205020404" pitchFamily="49" charset="0"/>
                    <a:ea typeface="等线" panose="02010600030101010101" pitchFamily="2" charset="-122"/>
                  </a:rPr>
                  <a:t> = 1./sqrt(1-x.^2);              </a:t>
                </a:r>
                <a:r>
                  <a:rPr lang="en-US" altLang="zh-CN" b="1" dirty="0">
                    <a:solidFill>
                      <a:srgbClr val="00B050"/>
                    </a:solidFill>
                    <a:latin typeface="等线" panose="02010600030101010101" pitchFamily="2" charset="-122"/>
                    <a:ea typeface="等线" panose="02010600030101010101" pitchFamily="2" charset="-122"/>
                  </a:rPr>
                  <a:t>%</a:t>
                </a:r>
                <a:r>
                  <a:rPr lang="zh-CN" altLang="zh-CN" b="1" dirty="0">
                    <a:solidFill>
                      <a:srgbClr val="00B050"/>
                    </a:solidFill>
                    <a:latin typeface="等线" panose="02010600030101010101" pitchFamily="2" charset="-122"/>
                    <a:ea typeface="等线" panose="02010600030101010101" pitchFamily="2" charset="-122"/>
                  </a:rPr>
                  <a:t>计算所有采样点的函数值</a:t>
                </a:r>
              </a:p>
              <a:p>
                <a:r>
                  <a:rPr lang="en-US" altLang="zh-CN" kern="0" dirty="0" err="1">
                    <a:solidFill>
                      <a:srgbClr val="000000"/>
                    </a:solidFill>
                    <a:latin typeface="Courier New" panose="02070309020205020404" pitchFamily="49" charset="0"/>
                    <a:ea typeface="等线" panose="02010600030101010101" pitchFamily="2" charset="-122"/>
                  </a:rPr>
                  <a:t>fm</a:t>
                </a:r>
                <a:r>
                  <a:rPr lang="en-US" altLang="zh-CN" kern="0" dirty="0">
                    <a:solidFill>
                      <a:srgbClr val="000000"/>
                    </a:solidFill>
                    <a:latin typeface="Courier New" panose="02070309020205020404" pitchFamily="49" charset="0"/>
                    <a:ea typeface="等线" panose="02010600030101010101" pitchFamily="2" charset="-122"/>
                  </a:rPr>
                  <a:t> = (</a:t>
                </a:r>
                <a:r>
                  <a:rPr lang="en-US" altLang="zh-CN" kern="0" dirty="0" err="1">
                    <a:solidFill>
                      <a:srgbClr val="000000"/>
                    </a:solidFill>
                    <a:latin typeface="Courier New" panose="02070309020205020404" pitchFamily="49" charset="0"/>
                    <a:ea typeface="等线" panose="02010600030101010101" pitchFamily="2" charset="-122"/>
                  </a:rPr>
                  <a:t>fx</a:t>
                </a:r>
                <a:r>
                  <a:rPr lang="en-US" altLang="zh-CN" kern="0" dirty="0">
                    <a:solidFill>
                      <a:srgbClr val="000000"/>
                    </a:solidFill>
                    <a:latin typeface="Courier New" panose="02070309020205020404" pitchFamily="49" charset="0"/>
                    <a:ea typeface="等线" panose="02010600030101010101" pitchFamily="2" charset="-122"/>
                  </a:rPr>
                  <a:t>(1:end-1)+</a:t>
                </a:r>
                <a:r>
                  <a:rPr lang="en-US" altLang="zh-CN" kern="0" dirty="0" err="1">
                    <a:solidFill>
                      <a:srgbClr val="000000"/>
                    </a:solidFill>
                    <a:latin typeface="Courier New" panose="02070309020205020404" pitchFamily="49" charset="0"/>
                    <a:ea typeface="等线" panose="02010600030101010101" pitchFamily="2" charset="-122"/>
                  </a:rPr>
                  <a:t>fx</a:t>
                </a:r>
                <a:r>
                  <a:rPr lang="en-US" altLang="zh-CN" kern="0" dirty="0">
                    <a:solidFill>
                      <a:srgbClr val="000000"/>
                    </a:solidFill>
                    <a:latin typeface="Courier New" panose="02070309020205020404" pitchFamily="49" charset="0"/>
                    <a:ea typeface="等线" panose="02010600030101010101" pitchFamily="2" charset="-122"/>
                  </a:rPr>
                  <a:t>(2:end))/2;    </a:t>
                </a:r>
              </a:p>
              <a:p>
                <a:r>
                  <a:rPr lang="en-US" altLang="zh-CN" b="1" dirty="0">
                    <a:solidFill>
                      <a:srgbClr val="00B050"/>
                    </a:solidFill>
                    <a:latin typeface="等线" panose="02010600030101010101" pitchFamily="2" charset="-122"/>
                    <a:ea typeface="等线" panose="02010600030101010101" pitchFamily="2" charset="-122"/>
                  </a:rPr>
                  <a:t>%</a:t>
                </a:r>
                <a:r>
                  <a:rPr lang="zh-CN" altLang="zh-CN" b="1" dirty="0">
                    <a:solidFill>
                      <a:srgbClr val="00B050"/>
                    </a:solidFill>
                    <a:latin typeface="等线" panose="02010600030101010101" pitchFamily="2" charset="-122"/>
                    <a:ea typeface="等线" panose="02010600030101010101" pitchFamily="2" charset="-122"/>
                  </a:rPr>
                  <a:t>计算（采样点数</a:t>
                </a:r>
                <a:r>
                  <a:rPr lang="en-US" altLang="zh-CN" b="1" dirty="0">
                    <a:solidFill>
                      <a:srgbClr val="00B050"/>
                    </a:solidFill>
                    <a:latin typeface="等线" panose="02010600030101010101" pitchFamily="2" charset="-122"/>
                    <a:ea typeface="等线" panose="02010600030101010101" pitchFamily="2" charset="-122"/>
                  </a:rPr>
                  <a:t>-1</a:t>
                </a:r>
                <a:r>
                  <a:rPr lang="zh-CN" altLang="zh-CN" b="1" dirty="0">
                    <a:solidFill>
                      <a:srgbClr val="00B050"/>
                    </a:solidFill>
                    <a:latin typeface="等线" panose="02010600030101010101" pitchFamily="2" charset="-122"/>
                    <a:ea typeface="等线" panose="02010600030101010101" pitchFamily="2" charset="-122"/>
                  </a:rPr>
                  <a:t>）个区间的左右端点函数均值</a:t>
                </a:r>
              </a:p>
              <a:p>
                <a:r>
                  <a:rPr lang="en-US" altLang="zh-CN" kern="0" dirty="0">
                    <a:solidFill>
                      <a:srgbClr val="228B22"/>
                    </a:solidFill>
                    <a:latin typeface="Courier New" panose="02070309020205020404" pitchFamily="49" charset="0"/>
                    <a:ea typeface="等线" panose="02010600030101010101" pitchFamily="2" charset="-122"/>
                  </a:rPr>
                  <a:t> </a:t>
                </a:r>
                <a:endParaRPr lang="zh-CN" altLang="zh-CN" kern="100" dirty="0">
                  <a:latin typeface="Times New Roman" panose="02020603050405020304" pitchFamily="18" charset="0"/>
                </a:endParaRPr>
              </a:p>
              <a:p>
                <a:r>
                  <a:rPr lang="en-US" altLang="zh-CN" kern="0" dirty="0" err="1">
                    <a:solidFill>
                      <a:srgbClr val="000000"/>
                    </a:solidFill>
                    <a:latin typeface="Courier New" panose="02070309020205020404" pitchFamily="49" charset="0"/>
                    <a:ea typeface="等线" panose="02010600030101010101" pitchFamily="2" charset="-122"/>
                  </a:rPr>
                  <a:t>f_int</a:t>
                </a:r>
                <a:r>
                  <a:rPr lang="en-US" altLang="zh-CN" kern="0" dirty="0">
                    <a:solidFill>
                      <a:srgbClr val="000000"/>
                    </a:solidFill>
                    <a:latin typeface="Courier New" panose="02070309020205020404" pitchFamily="49" charset="0"/>
                    <a:ea typeface="等线" panose="02010600030101010101" pitchFamily="2" charset="-122"/>
                  </a:rPr>
                  <a:t> = sum(</a:t>
                </a:r>
                <a:r>
                  <a:rPr lang="en-US" altLang="zh-CN" kern="0" dirty="0" err="1">
                    <a:solidFill>
                      <a:srgbClr val="000000"/>
                    </a:solidFill>
                    <a:latin typeface="Courier New" panose="02070309020205020404" pitchFamily="49" charset="0"/>
                    <a:ea typeface="等线" panose="02010600030101010101" pitchFamily="2" charset="-122"/>
                  </a:rPr>
                  <a:t>fm</a:t>
                </a:r>
                <a:r>
                  <a:rPr lang="en-US" altLang="zh-CN" kern="0" dirty="0">
                    <a:solidFill>
                      <a:srgbClr val="000000"/>
                    </a:solidFill>
                    <a:latin typeface="Courier New" panose="02070309020205020404" pitchFamily="49" charset="0"/>
                    <a:ea typeface="等线" panose="02010600030101010101" pitchFamily="2" charset="-122"/>
                  </a:rPr>
                  <a:t>)*d; 			</a:t>
                </a:r>
                <a:r>
                  <a:rPr lang="en-US" altLang="zh-CN" b="1" dirty="0">
                    <a:solidFill>
                      <a:srgbClr val="00B050"/>
                    </a:solidFill>
                    <a:latin typeface="等线" panose="02010600030101010101" pitchFamily="2" charset="-122"/>
                    <a:ea typeface="等线" panose="02010600030101010101" pitchFamily="2" charset="-122"/>
                  </a:rPr>
                  <a:t>  %</a:t>
                </a:r>
                <a:r>
                  <a:rPr lang="zh-CN" altLang="zh-CN" b="1" dirty="0">
                    <a:solidFill>
                      <a:srgbClr val="00B050"/>
                    </a:solidFill>
                    <a:latin typeface="等线" panose="02010600030101010101" pitchFamily="2" charset="-122"/>
                    <a:ea typeface="等线" panose="02010600030101010101" pitchFamily="2" charset="-122"/>
                  </a:rPr>
                  <a:t>梯形公式求和，理论结果为</a:t>
                </a:r>
                <a:r>
                  <a:rPr lang="en-US" altLang="zh-CN" b="1" dirty="0">
                    <a:solidFill>
                      <a:srgbClr val="00B050"/>
                    </a:solidFill>
                    <a:latin typeface="等线" panose="02010600030101010101" pitchFamily="2" charset="-122"/>
                    <a:ea typeface="等线" panose="02010600030101010101" pitchFamily="2" charset="-122"/>
                  </a:rPr>
                  <a:t>pi/6</a:t>
                </a:r>
                <a:endParaRPr lang="zh-CN" altLang="zh-CN" b="1" dirty="0">
                  <a:solidFill>
                    <a:srgbClr val="00B050"/>
                  </a:solidFill>
                  <a:latin typeface="等线" panose="02010600030101010101" pitchFamily="2" charset="-122"/>
                  <a:ea typeface="等线" panose="02010600030101010101" pitchFamily="2" charset="-122"/>
                </a:endParaRPr>
              </a:p>
              <a:p>
                <a:r>
                  <a:rPr lang="en-US" altLang="zh-CN" kern="0" dirty="0" err="1">
                    <a:solidFill>
                      <a:srgbClr val="000000"/>
                    </a:solidFill>
                    <a:latin typeface="Courier New" panose="02070309020205020404" pitchFamily="49" charset="0"/>
                    <a:ea typeface="等线" panose="02010600030101010101" pitchFamily="2" charset="-122"/>
                  </a:rPr>
                  <a:t>pi_app</a:t>
                </a:r>
                <a:r>
                  <a:rPr lang="en-US" altLang="zh-CN" kern="0" dirty="0">
                    <a:solidFill>
                      <a:srgbClr val="000000"/>
                    </a:solidFill>
                    <a:latin typeface="Courier New" panose="02070309020205020404" pitchFamily="49" charset="0"/>
                    <a:ea typeface="等线" panose="02010600030101010101" pitchFamily="2" charset="-122"/>
                  </a:rPr>
                  <a:t> = </a:t>
                </a:r>
                <a:r>
                  <a:rPr lang="en-US" altLang="zh-CN" kern="0" dirty="0" err="1">
                    <a:solidFill>
                      <a:srgbClr val="000000"/>
                    </a:solidFill>
                    <a:latin typeface="Courier New" panose="02070309020205020404" pitchFamily="49" charset="0"/>
                    <a:ea typeface="等线" panose="02010600030101010101" pitchFamily="2" charset="-122"/>
                  </a:rPr>
                  <a:t>f_int</a:t>
                </a:r>
                <a:r>
                  <a:rPr lang="en-US" altLang="zh-CN" kern="0" dirty="0">
                    <a:solidFill>
                      <a:srgbClr val="000000"/>
                    </a:solidFill>
                    <a:latin typeface="Courier New" panose="02070309020205020404" pitchFamily="49" charset="0"/>
                    <a:ea typeface="等线" panose="02010600030101010101" pitchFamily="2" charset="-122"/>
                  </a:rPr>
                  <a:t>*6</a:t>
                </a:r>
                <a:endParaRPr lang="en-US" altLang="zh-CN" b="1" dirty="0">
                  <a:solidFill>
                    <a:srgbClr val="00B050"/>
                  </a:solidFill>
                  <a:latin typeface="等线" panose="02010600030101010101" pitchFamily="2" charset="-122"/>
                  <a:ea typeface="等线" panose="02010600030101010101" pitchFamily="2" charset="-122"/>
                </a:endParaRPr>
              </a:p>
            </p:txBody>
          </p:sp>
        </mc:Choice>
        <mc:Fallback xmlns="">
          <p:sp>
            <p:nvSpPr>
              <p:cNvPr id="4" name="矩形 3">
                <a:extLst>
                  <a:ext uri="{FF2B5EF4-FFF2-40B4-BE49-F238E27FC236}">
                    <a16:creationId xmlns:a16="http://schemas.microsoft.com/office/drawing/2014/main" id="{C01DB9C2-7F98-4ECD-8AEA-A9B51C6FC4A6}"/>
                  </a:ext>
                </a:extLst>
              </p:cNvPr>
              <p:cNvSpPr>
                <a:spLocks noRot="1" noChangeAspect="1" noMove="1" noResize="1" noEditPoints="1" noAdjustHandles="1" noChangeArrowheads="1" noChangeShapeType="1" noTextEdit="1"/>
              </p:cNvSpPr>
              <p:nvPr/>
            </p:nvSpPr>
            <p:spPr>
              <a:xfrm>
                <a:off x="312205" y="2852936"/>
                <a:ext cx="8519590" cy="3139321"/>
              </a:xfrm>
              <a:prstGeom prst="rect">
                <a:avLst/>
              </a:prstGeom>
              <a:blipFill>
                <a:blip r:embed="rId4"/>
                <a:stretch>
                  <a:fillRect l="-572" t="-971" b="-23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03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2-</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数学实验综合应用能力（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10</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2B047FCC-26FF-44EB-BA48-0FF1319F6486}"/>
              </a:ext>
            </a:extLst>
          </p:cNvPr>
          <p:cNvSpPr/>
          <p:nvPr/>
        </p:nvSpPr>
        <p:spPr>
          <a:xfrm>
            <a:off x="228874" y="827584"/>
            <a:ext cx="8807622" cy="2308324"/>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题目一般会分为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3-4</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问，往往提出的是课件和作业没有直接考察过，但往往是很常见的微积分、线性代数、微分方程、概率统计的问题，后面</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问对于前序数学知识有一定的要求</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公共数学课难度</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解决的问题往往是概念问答题，或仅需简单的</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1-3</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行代码即可解决的数学问题</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，重点在于知道问题应该用什么方法解决。</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0" name="矩形 9">
            <a:extLst>
              <a:ext uri="{FF2B5EF4-FFF2-40B4-BE49-F238E27FC236}">
                <a16:creationId xmlns:a16="http://schemas.microsoft.com/office/drawing/2014/main" id="{8D2D8D21-F1D3-449A-93BE-2AB6FEA38D98}"/>
              </a:ext>
            </a:extLst>
          </p:cNvPr>
          <p:cNvSpPr/>
          <p:nvPr/>
        </p:nvSpPr>
        <p:spPr>
          <a:xfrm>
            <a:off x="228874" y="3068960"/>
            <a:ext cx="8807622" cy="3724096"/>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的积分计算与应用</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1</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）简述</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函数</a:t>
            </a:r>
            <a:r>
              <a:rPr kumimoji="0" lang="en-US" altLang="zh-CN" sz="2400" b="1" i="0" u="none" strike="noStrike" kern="1200" cap="none" spc="0" normalizeH="0" baseline="0" noProof="0" dirty="0" err="1">
                <a:ln>
                  <a:noFill/>
                </a:ln>
                <a:effectLst/>
                <a:uLnTx/>
                <a:uFillTx/>
                <a:latin typeface="Courier New" panose="02070309020205020404" pitchFamily="49" charset="0"/>
                <a:ea typeface="幼圆" panose="02010509060101010101" pitchFamily="49" charset="-122"/>
                <a:cs typeface="Courier New" panose="02070309020205020404" pitchFamily="49" charset="0"/>
              </a:rPr>
              <a:t>int</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integral</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与</a:t>
            </a:r>
            <a:r>
              <a:rPr kumimoji="0" lang="en-US" altLang="zh-CN" sz="2400" b="1" i="0" u="none" strike="noStrike" kern="1200" cap="none" spc="0" normalizeH="0" baseline="0" noProof="0" dirty="0" err="1">
                <a:ln>
                  <a:noFill/>
                </a:ln>
                <a:effectLst/>
                <a:uLnTx/>
                <a:uFillTx/>
                <a:latin typeface="Courier New" panose="02070309020205020404" pitchFamily="49" charset="0"/>
                <a:ea typeface="幼圆" panose="02010509060101010101" pitchFamily="49" charset="-122"/>
                <a:cs typeface="Courier New" panose="02070309020205020404" pitchFamily="49" charset="0"/>
              </a:rPr>
              <a:t>trapz</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的区别。</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(4</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分</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答：</a:t>
            </a:r>
            <a:r>
              <a:rPr lang="en-US" altLang="zh-CN" sz="2400" b="1" dirty="0" err="1">
                <a:solidFill>
                  <a:srgbClr val="0070C0"/>
                </a:solidFill>
                <a:latin typeface="Courier New" panose="02070309020205020404" pitchFamily="49" charset="0"/>
                <a:ea typeface="幼圆" panose="02010509060101010101" pitchFamily="49" charset="-122"/>
                <a:cs typeface="Courier New" panose="02070309020205020404" pitchFamily="49" charset="0"/>
              </a:rPr>
              <a:t>int</a:t>
            </a:r>
            <a:r>
              <a:rPr lang="zh-CN" altLang="en-US"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函数用于符号运算，所获取的得数往往是具有代数形式表示的精确表达式。</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答出符号运算即可不扣分</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p>
          <a:p>
            <a:pPr marR="0" lvl="0" algn="l" defTabSz="914400" rtl="0" eaLnBrk="1" fontAlgn="auto" latinLnBrk="0" hangingPunct="1">
              <a:lnSpc>
                <a:spcPct val="100000"/>
              </a:lnSpc>
              <a:spcBef>
                <a:spcPts val="580"/>
              </a:spcBef>
              <a:spcAft>
                <a:spcPts val="0"/>
              </a:spcAft>
              <a:buClr>
                <a:srgbClr val="00B050"/>
              </a:buClr>
              <a:buSzPct val="85000"/>
              <a:tabLst/>
              <a:defRPr/>
            </a:pP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integral</a:t>
            </a:r>
            <a:r>
              <a:rPr lang="zh-CN" altLang="en-US"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基于</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的函数句柄计算定积分或广义积分，使用的方法精度较高，如自适应辛普森公式等。</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重点在于函数句柄或匿名函数的指出，并指明和</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trapz</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方法不同</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p>
          <a:p>
            <a:pPr marR="0" lvl="0" algn="l" defTabSz="914400" rtl="0" eaLnBrk="1" fontAlgn="auto" latinLnBrk="0" hangingPunct="1">
              <a:lnSpc>
                <a:spcPct val="100000"/>
              </a:lnSpc>
              <a:spcBef>
                <a:spcPts val="580"/>
              </a:spcBef>
              <a:spcAft>
                <a:spcPts val="0"/>
              </a:spcAft>
              <a:buClr>
                <a:srgbClr val="00B050"/>
              </a:buClr>
              <a:buSzPct val="85000"/>
              <a:tabLst/>
              <a:defRPr/>
            </a:pP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t</a:t>
            </a:r>
            <a:r>
              <a:rPr kumimoji="0" lang="en-US" altLang="zh-CN" sz="2400" b="1" i="0" u="none" strike="noStrike" kern="1200" cap="none" spc="0" normalizeH="0" baseline="0" noProof="0" dirty="0" err="1">
                <a:ln>
                  <a:noFill/>
                </a:ln>
                <a:solidFill>
                  <a:srgbClr val="0070C0"/>
                </a:solidFill>
                <a:effectLst/>
                <a:uLnTx/>
                <a:uFillTx/>
                <a:latin typeface="Courier New" panose="02070309020205020404" pitchFamily="49" charset="0"/>
                <a:ea typeface="幼圆" panose="02010509060101010101" pitchFamily="49" charset="-122"/>
                <a:cs typeface="Courier New" panose="02070309020205020404" pitchFamily="49" charset="0"/>
              </a:rPr>
              <a:t>rapz</a:t>
            </a:r>
            <a:r>
              <a:rPr kumimoji="0" lang="zh-CN" altLang="en-US" sz="2400" b="1" i="0" u="none" strike="noStrike" kern="1200" cap="none" spc="0" normalizeH="0" baseline="0" noProof="0" dirty="0">
                <a:ln>
                  <a:noFill/>
                </a:ln>
                <a:solidFill>
                  <a:srgbClr val="0070C0"/>
                </a:solidFill>
                <a:effectLst/>
                <a:uLnTx/>
                <a:uFillTx/>
                <a:latin typeface="Courier New" panose="02070309020205020404" pitchFamily="49" charset="0"/>
                <a:ea typeface="幼圆" panose="02010509060101010101" pitchFamily="49" charset="-122"/>
                <a:cs typeface="Courier New" panose="02070309020205020404" pitchFamily="49" charset="0"/>
              </a:rPr>
              <a:t>则基于向量或矩阵直接用梯形公式计算积分</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重点指出</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trapz</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使用的是梯形公式，并且基于的是离散化的向量或矩阵</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0070C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123597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2-</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数学实验综合应用能力（</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10</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D2D8D21-F1D3-449A-93BE-2AB6FEA38D98}"/>
                  </a:ext>
                </a:extLst>
              </p:cNvPr>
              <p:cNvSpPr/>
              <p:nvPr/>
            </p:nvSpPr>
            <p:spPr>
              <a:xfrm>
                <a:off x="228874" y="827584"/>
                <a:ext cx="8807622" cy="1340816"/>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见右下图，如何利用符号计算</a:t>
                </a:r>
                <a14:m>
                  <m:oMath xmlns:m="http://schemas.openxmlformats.org/officeDocument/2006/math">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0" noProof="0" smtClean="0">
                            <a:latin typeface="Cambria Math" panose="02040503050406030204" pitchFamily="18" charset="0"/>
                            <a:ea typeface="幼圆" panose="02010509060101010101" pitchFamily="49" charset="-122"/>
                            <a:cs typeface="Courier New" panose="02070309020205020404" pitchFamily="49" charset="0"/>
                          </a:rPr>
                          <m:t>𝐞</m:t>
                        </m:r>
                      </m:e>
                      <m:sup>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e>
                          <m:sup>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𝟐</m:t>
                            </m:r>
                          </m:sup>
                        </m:sSup>
                      </m:sup>
                    </m:sSup>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𝟏</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所围成区域的面积</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？（无需</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vpa</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转化成数值）</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分</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a:p>
                <a:pPr marL="274320" lvl="0" indent="-274320">
                  <a:spcBef>
                    <a:spcPts val="580"/>
                  </a:spcBef>
                  <a:buClr>
                    <a:srgbClr val="00B050"/>
                  </a:buClr>
                  <a:buSzPct val="85000"/>
                  <a:buFont typeface="Wingdings" pitchFamily="2" charset="2"/>
                  <a:buChar char="q"/>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答：</a:t>
                </a:r>
                <a:r>
                  <a:rPr lang="fr-FR"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int(exp(x^2),0,1)</a:t>
                </a:r>
                <a:endPar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10" name="矩形 9">
                <a:extLst>
                  <a:ext uri="{FF2B5EF4-FFF2-40B4-BE49-F238E27FC236}">
                    <a16:creationId xmlns:a16="http://schemas.microsoft.com/office/drawing/2014/main" id="{8D2D8D21-F1D3-449A-93BE-2AB6FEA38D98}"/>
                  </a:ext>
                </a:extLst>
              </p:cNvPr>
              <p:cNvSpPr>
                <a:spLocks noRot="1" noChangeAspect="1" noMove="1" noResize="1" noEditPoints="1" noAdjustHandles="1" noChangeArrowheads="1" noChangeShapeType="1" noTextEdit="1"/>
              </p:cNvSpPr>
              <p:nvPr/>
            </p:nvSpPr>
            <p:spPr>
              <a:xfrm>
                <a:off x="228874" y="827584"/>
                <a:ext cx="8807622" cy="1340816"/>
              </a:xfrm>
              <a:prstGeom prst="rect">
                <a:avLst/>
              </a:prstGeom>
              <a:blipFill>
                <a:blip r:embed="rId3"/>
                <a:stretch>
                  <a:fillRect l="-623" t="-2273" b="-1045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DD4E040-18D0-4D80-8E20-823BAEC100B8}"/>
              </a:ext>
            </a:extLst>
          </p:cNvPr>
          <p:cNvPicPr>
            <a:picLocks noChangeAspect="1"/>
          </p:cNvPicPr>
          <p:nvPr/>
        </p:nvPicPr>
        <p:blipFill>
          <a:blip r:embed="rId4"/>
          <a:stretch>
            <a:fillRect/>
          </a:stretch>
        </p:blipFill>
        <p:spPr>
          <a:xfrm>
            <a:off x="4387100" y="3056024"/>
            <a:ext cx="4538908" cy="3789040"/>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FCA02E7-E45A-4769-A978-E4F32D320E85}"/>
                  </a:ext>
                </a:extLst>
              </p:cNvPr>
              <p:cNvSpPr/>
              <p:nvPr/>
            </p:nvSpPr>
            <p:spPr>
              <a:xfrm>
                <a:off x="228874" y="2168400"/>
                <a:ext cx="8807622" cy="89454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3</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如何利用符号计算</a:t>
                </a:r>
                <a14:m>
                  <m:oMath xmlns:m="http://schemas.openxmlformats.org/officeDocument/2006/math">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0" noProof="0" smtClean="0">
                            <a:latin typeface="Cambria Math" panose="02040503050406030204" pitchFamily="18" charset="0"/>
                            <a:ea typeface="幼圆" panose="02010509060101010101" pitchFamily="49" charset="-122"/>
                            <a:cs typeface="Courier New" panose="02070309020205020404" pitchFamily="49" charset="0"/>
                          </a:rPr>
                          <m:t>𝐞</m:t>
                        </m:r>
                      </m:e>
                      <m:sup>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e>
                          <m:sup>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𝟐</m:t>
                            </m:r>
                          </m:sup>
                        </m:sSup>
                      </m:sup>
                    </m:sSup>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𝟎</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𝟏</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所围成区域绕</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x</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轴旋转一周后的旋转体的体积</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分</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p:txBody>
          </p:sp>
        </mc:Choice>
        <mc:Fallback xmlns="">
          <p:sp>
            <p:nvSpPr>
              <p:cNvPr id="6" name="矩形 5">
                <a:extLst>
                  <a:ext uri="{FF2B5EF4-FFF2-40B4-BE49-F238E27FC236}">
                    <a16:creationId xmlns:a16="http://schemas.microsoft.com/office/drawing/2014/main" id="{DFCA02E7-E45A-4769-A978-E4F32D320E85}"/>
                  </a:ext>
                </a:extLst>
              </p:cNvPr>
              <p:cNvSpPr>
                <a:spLocks noRot="1" noChangeAspect="1" noMove="1" noResize="1" noEditPoints="1" noAdjustHandles="1" noChangeArrowheads="1" noChangeShapeType="1" noTextEdit="1"/>
              </p:cNvSpPr>
              <p:nvPr/>
            </p:nvSpPr>
            <p:spPr>
              <a:xfrm>
                <a:off x="228874" y="2168400"/>
                <a:ext cx="8807622" cy="894540"/>
              </a:xfrm>
              <a:prstGeom prst="rect">
                <a:avLst/>
              </a:prstGeom>
              <a:blipFill>
                <a:blip r:embed="rId5"/>
                <a:stretch>
                  <a:fillRect l="-623" t="-3425" b="-16438"/>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948F3DEA-D324-4AE1-8412-48E2F75BA385}"/>
              </a:ext>
            </a:extLst>
          </p:cNvPr>
          <p:cNvSpPr/>
          <p:nvPr/>
        </p:nvSpPr>
        <p:spPr>
          <a:xfrm>
            <a:off x="228874" y="3047551"/>
            <a:ext cx="4235114" cy="1646605"/>
          </a:xfrm>
          <a:prstGeom prst="rect">
            <a:avLst/>
          </a:prstGeom>
        </p:spPr>
        <p:txBody>
          <a:bodyPr wrap="square">
            <a:spAutoFit/>
          </a:bodyPr>
          <a:lstStyle/>
          <a:p>
            <a:pPr lvl="0">
              <a:spcBef>
                <a:spcPts val="580"/>
              </a:spcBef>
              <a:buClr>
                <a:srgbClr val="00B050"/>
              </a:buClr>
              <a:buSzPct val="85000"/>
              <a:defRPr/>
            </a:pPr>
            <a:r>
              <a:rPr lang="fr-FR"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int(exp(2*x^2)*sym(pi),0,1)</a:t>
            </a: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注：</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pi</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不用</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sym</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转换不扣分，原始函数用平方写也不扣分</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5228809-7872-4AF4-8751-B4716D991A45}"/>
                  </a:ext>
                </a:extLst>
              </p:cNvPr>
              <p:cNvSpPr/>
              <p:nvPr/>
            </p:nvSpPr>
            <p:spPr>
              <a:xfrm>
                <a:off x="228874" y="4673251"/>
                <a:ext cx="4199110" cy="89454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4</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如何利用符号计算</a:t>
                </a:r>
                <a14:m>
                  <m:oMath xmlns:m="http://schemas.openxmlformats.org/officeDocument/2006/math">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m:t>
                    </m:r>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0" noProof="0" smtClean="0">
                            <a:latin typeface="Cambria Math" panose="02040503050406030204" pitchFamily="18" charset="0"/>
                            <a:ea typeface="幼圆" panose="02010509060101010101" pitchFamily="49" charset="-122"/>
                            <a:cs typeface="Courier New" panose="02070309020205020404" pitchFamily="49" charset="0"/>
                          </a:rPr>
                          <m:t>𝐞</m:t>
                        </m:r>
                      </m:e>
                      <m:sup>
                        <m:sSup>
                          <m:sSupPr>
                            <m:ctrlP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𝒙</m:t>
                            </m:r>
                          </m:e>
                          <m:sup>
                            <m:r>
                              <a:rPr lang="en-US" altLang="zh-CN" sz="2400" b="1" i="1" noProof="0" smtClean="0">
                                <a:latin typeface="Cambria Math" panose="02040503050406030204" pitchFamily="18" charset="0"/>
                                <a:ea typeface="幼圆" panose="02010509060101010101" pitchFamily="49" charset="-122"/>
                                <a:cs typeface="Courier New" panose="02070309020205020404" pitchFamily="49" charset="0"/>
                              </a:rPr>
                              <m:t>𝟐</m:t>
                            </m:r>
                          </m:sup>
                        </m:sSup>
                      </m:sup>
                    </m:sSup>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在</a:t>
                </a:r>
                <a14:m>
                  <m:oMath xmlns:m="http://schemas.openxmlformats.org/officeDocument/2006/math">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𝒙</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𝟎</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𝟏</m:t>
                    </m:r>
                    <m:r>
                      <a:rPr kumimoji="0" lang="en-US" altLang="zh-CN" sz="2400" b="1" i="1" u="none" strike="noStrike" kern="1200" cap="none" spc="0" normalizeH="0" baseline="0" noProof="0" dirty="0" smtClean="0">
                        <a:ln>
                          <a:noFill/>
                        </a:ln>
                        <a:effectLst/>
                        <a:uLnTx/>
                        <a:uFillTx/>
                        <a:latin typeface="Cambria Math" panose="02040503050406030204" pitchFamily="18" charset="0"/>
                        <a:ea typeface="幼圆" panose="02010509060101010101" pitchFamily="49" charset="-122"/>
                        <a:cs typeface="Courier New" panose="02070309020205020404" pitchFamily="49" charset="0"/>
                      </a:rPr>
                      <m:t>]</m:t>
                    </m:r>
                  </m:oMath>
                </a14:m>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的弧长</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?(2</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分</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a:t>
                </a:r>
              </a:p>
            </p:txBody>
          </p:sp>
        </mc:Choice>
        <mc:Fallback xmlns="">
          <p:sp>
            <p:nvSpPr>
              <p:cNvPr id="11" name="矩形 10">
                <a:extLst>
                  <a:ext uri="{FF2B5EF4-FFF2-40B4-BE49-F238E27FC236}">
                    <a16:creationId xmlns:a16="http://schemas.microsoft.com/office/drawing/2014/main" id="{55228809-7872-4AF4-8751-B4716D991A45}"/>
                  </a:ext>
                </a:extLst>
              </p:cNvPr>
              <p:cNvSpPr>
                <a:spLocks noRot="1" noChangeAspect="1" noMove="1" noResize="1" noEditPoints="1" noAdjustHandles="1" noChangeArrowheads="1" noChangeShapeType="1" noTextEdit="1"/>
              </p:cNvSpPr>
              <p:nvPr/>
            </p:nvSpPr>
            <p:spPr>
              <a:xfrm>
                <a:off x="228874" y="4673251"/>
                <a:ext cx="4199110" cy="894540"/>
              </a:xfrm>
              <a:prstGeom prst="rect">
                <a:avLst/>
              </a:prstGeom>
              <a:blipFill>
                <a:blip r:embed="rId6"/>
                <a:stretch>
                  <a:fillRect l="-1308" t="-9589" r="-6541" b="-1575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77904C9-215A-4746-A28A-92353625C860}"/>
              </a:ext>
            </a:extLst>
          </p:cNvPr>
          <p:cNvSpPr/>
          <p:nvPr/>
        </p:nvSpPr>
        <p:spPr>
          <a:xfrm>
            <a:off x="266582" y="5624418"/>
            <a:ext cx="4271118" cy="830997"/>
          </a:xfrm>
          <a:prstGeom prst="rect">
            <a:avLst/>
          </a:prstGeom>
        </p:spPr>
        <p:txBody>
          <a:bodyPr wrap="square">
            <a:spAutoFit/>
          </a:bodyPr>
          <a:lstStyle/>
          <a:p>
            <a:pPr lvl="0">
              <a:spcBef>
                <a:spcPts val="580"/>
              </a:spcBef>
              <a:buClr>
                <a:srgbClr val="00B050"/>
              </a:buClr>
              <a:buSzPct val="85000"/>
              <a:defRPr/>
            </a:pPr>
            <a:r>
              <a:rPr lang="fr-FR"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int(sqrt(1+4*x^2*exp(2*x^2)),0,1)</a:t>
            </a:r>
          </a:p>
        </p:txBody>
      </p:sp>
    </p:spTree>
    <p:extLst>
      <p:ext uri="{BB962C8B-B14F-4D97-AF65-F5344CB8AC3E}">
        <p14:creationId xmlns:p14="http://schemas.microsoft.com/office/powerpoint/2010/main" val="36906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1"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453"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复习这门课之前你们应该掌握的内容</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971600"/>
            <a:ext cx="868625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为了照顾辅修与双</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学位</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同学，必须掌握的前序知识限制在公共高等数学一、线性代数、概率统计所修过的部分内容。</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344B64F-7EC1-4380-AC63-9C5A58D8E01C}"/>
                  </a:ext>
                </a:extLst>
              </p:cNvPr>
              <p:cNvSpPr/>
              <p:nvPr/>
            </p:nvSpPr>
            <p:spPr>
              <a:xfrm>
                <a:off x="323527" y="1802597"/>
                <a:ext cx="8686252" cy="1938992"/>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高数部分：</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极限、</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（偏）</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导数的定义与简单显式运算</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。简单不定积分与定积分的计算</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广义积分收敛性。泰勒公式的定义与</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计算</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。常用</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幂级数展开、求和及收敛域</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，周期为</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幼圆" panose="02010509060101010101" pitchFamily="49" charset="-122"/>
                        <a:cs typeface="Courier New" panose="02070309020205020404" pitchFamily="49" charset="0"/>
                      </a:rPr>
                      <m:t>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幼圆" panose="02010509060101010101" pitchFamily="49" charset="-122"/>
                        <a:cs typeface="Courier New" panose="02070309020205020404" pitchFamily="49" charset="0"/>
                      </a:rPr>
                      <m:t>𝝅</m:t>
                    </m:r>
                  </m:oMath>
                </a14:m>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的傅里叶级数的原理与计算。简单重积分运算，</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曲线弧长与曲面表面积</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的计算。简单</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常微分方程</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的计算。</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5" name="矩形 4">
                <a:extLst>
                  <a:ext uri="{FF2B5EF4-FFF2-40B4-BE49-F238E27FC236}">
                    <a16:creationId xmlns:a16="http://schemas.microsoft.com/office/drawing/2014/main" id="{E344B64F-7EC1-4380-AC63-9C5A58D8E01C}"/>
                  </a:ext>
                </a:extLst>
              </p:cNvPr>
              <p:cNvSpPr>
                <a:spLocks noRot="1" noChangeAspect="1" noMove="1" noResize="1" noEditPoints="1" noAdjustHandles="1" noChangeArrowheads="1" noChangeShapeType="1" noTextEdit="1"/>
              </p:cNvSpPr>
              <p:nvPr/>
            </p:nvSpPr>
            <p:spPr>
              <a:xfrm>
                <a:off x="323527" y="1802597"/>
                <a:ext cx="8686252" cy="1938992"/>
              </a:xfrm>
              <a:prstGeom prst="rect">
                <a:avLst/>
              </a:prstGeom>
              <a:blipFill>
                <a:blip r:embed="rId3"/>
                <a:stretch>
                  <a:fillRect l="-632" t="-2516" b="-4403"/>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38167149-A0F4-43E4-969D-C8CC1752CA62}"/>
              </a:ext>
            </a:extLst>
          </p:cNvPr>
          <p:cNvSpPr/>
          <p:nvPr/>
        </p:nvSpPr>
        <p:spPr>
          <a:xfrm>
            <a:off x="321688" y="3810448"/>
            <a:ext cx="8686252"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线性代数</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部分：行列式的定义与简单行列式的计算，</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矩阵的</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四则运算、</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逆、秩</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线性反问题解的性质</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向量组的</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线性表示与线性相关</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无关</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特征值与特征向量</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。方阵</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对角化。</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1E96B6E5-718E-4F9E-BE72-1C2915F746CF}"/>
              </a:ext>
            </a:extLst>
          </p:cNvPr>
          <p:cNvSpPr/>
          <p:nvPr/>
        </p:nvSpPr>
        <p:spPr>
          <a:xfrm>
            <a:off x="349137" y="5101570"/>
            <a:ext cx="868625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概率统计</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部分：连续型随机变量的</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累积</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分布函数与概率密度函数</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。常见离散型与连续型概率分布的概念与特点。</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期望、方差、协方差、相关系数</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的计算与概念。参数的两种点估计：</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矩估计与最大似然估计</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15830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243408"/>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3-</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多功能</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函数设计（</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6</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2B047FCC-26FF-44EB-BA48-0FF1319F6486}"/>
              </a:ext>
            </a:extLst>
          </p:cNvPr>
          <p:cNvSpPr/>
          <p:nvPr/>
        </p:nvSpPr>
        <p:spPr>
          <a:xfrm>
            <a:off x="228874" y="980728"/>
            <a:ext cx="880762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题目一般要求设计一个</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函数，输入变量或输出变量的个数往往是可变的，根据</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2-3</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种不同的输入变量或输出变量的格式，来实现不同的对应功能。核心功能为</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nargin</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nargout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的使用与设定，参看第十课的前半部分课件。</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0" name="矩形 9">
            <a:extLst>
              <a:ext uri="{FF2B5EF4-FFF2-40B4-BE49-F238E27FC236}">
                <a16:creationId xmlns:a16="http://schemas.microsoft.com/office/drawing/2014/main" id="{8D2D8D21-F1D3-449A-93BE-2AB6FEA38D98}"/>
              </a:ext>
            </a:extLst>
          </p:cNvPr>
          <p:cNvSpPr/>
          <p:nvPr/>
        </p:nvSpPr>
        <p:spPr>
          <a:xfrm>
            <a:off x="168189" y="5013176"/>
            <a:ext cx="8807622"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样题：多功能矩阵分析函数</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mata</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函数的设计：请设计</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mata</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，完成下列形式的函数调用与效果</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输入确保符合以下</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种情况</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p:txBody>
      </p:sp>
      <p:sp>
        <p:nvSpPr>
          <p:cNvPr id="5" name="矩形 4">
            <a:extLst>
              <a:ext uri="{FF2B5EF4-FFF2-40B4-BE49-F238E27FC236}">
                <a16:creationId xmlns:a16="http://schemas.microsoft.com/office/drawing/2014/main" id="{3A7BDB10-562D-4AB1-BE0B-94C0C16F687B}"/>
              </a:ext>
            </a:extLst>
          </p:cNvPr>
          <p:cNvSpPr/>
          <p:nvPr/>
        </p:nvSpPr>
        <p:spPr>
          <a:xfrm>
            <a:off x="168189" y="2891097"/>
            <a:ext cx="880762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子函数需要完成的任务往往比较简单和基础，功能越多，每一项功能就越简单。一般以根据输入变量进行</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数据可视化，简单的矩阵运算或数值运算（可以间接调用</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内置函数），或简单的信号、图像处理应用</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，等等。</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330900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3-</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多功能</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函数设计（</a:t>
            </a:r>
            <a:r>
              <a:rPr lang="en-US" altLang="zh-CN" sz="3600" dirty="0">
                <a:solidFill>
                  <a:srgbClr val="FF0000"/>
                </a:solidFill>
                <a:latin typeface="微软雅黑" panose="020B0503020204020204" pitchFamily="34" charset="-122"/>
                <a:ea typeface="微软雅黑" panose="020B0503020204020204" pitchFamily="34" charset="-122"/>
                <a:cs typeface="Calibri" pitchFamily="34" charset="0"/>
              </a:rPr>
              <a:t>6</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D2D8D21-F1D3-449A-93BE-2AB6FEA38D98}"/>
                  </a:ext>
                </a:extLst>
              </p:cNvPr>
              <p:cNvSpPr/>
              <p:nvPr/>
            </p:nvSpPr>
            <p:spPr>
              <a:xfrm>
                <a:off x="168189" y="1493929"/>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函数调用形式</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val</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mata</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A,B,v</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),v</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确保为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或</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inf</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，返回矩阵</a:t>
                </a:r>
                <a14:m>
                  <m:oMath xmlns:m="http://schemas.openxmlformats.org/officeDocument/2006/math">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𝑨</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𝑩</m:t>
                    </m:r>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的矩阵</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v-</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范数。</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输入确保</a:t>
                </a:r>
                <a14:m>
                  <m:oMath xmlns:m="http://schemas.openxmlformats.org/officeDocument/2006/math">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𝑨</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𝑩</m:t>
                    </m:r>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是合法的</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p>
            </p:txBody>
          </p:sp>
        </mc:Choice>
        <mc:Fallback xmlns="">
          <p:sp>
            <p:nvSpPr>
              <p:cNvPr id="10" name="矩形 9">
                <a:extLst>
                  <a:ext uri="{FF2B5EF4-FFF2-40B4-BE49-F238E27FC236}">
                    <a16:creationId xmlns:a16="http://schemas.microsoft.com/office/drawing/2014/main" id="{8D2D8D21-F1D3-449A-93BE-2AB6FEA38D98}"/>
                  </a:ext>
                </a:extLst>
              </p:cNvPr>
              <p:cNvSpPr>
                <a:spLocks noRot="1" noChangeAspect="1" noMove="1" noResize="1" noEditPoints="1" noAdjustHandles="1" noChangeArrowheads="1" noChangeShapeType="1" noTextEdit="1"/>
              </p:cNvSpPr>
              <p:nvPr/>
            </p:nvSpPr>
            <p:spPr>
              <a:xfrm>
                <a:off x="168189" y="1493929"/>
                <a:ext cx="8807622" cy="830997"/>
              </a:xfrm>
              <a:prstGeom prst="rect">
                <a:avLst/>
              </a:prstGeom>
              <a:blipFill>
                <a:blip r:embed="rId3"/>
                <a:stretch>
                  <a:fillRect l="-623" t="-10294" b="-1764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6BFD6D10-BEF5-4A75-B344-ED0473A4FF04}"/>
              </a:ext>
            </a:extLst>
          </p:cNvPr>
          <p:cNvSpPr/>
          <p:nvPr/>
        </p:nvSpPr>
        <p:spPr>
          <a:xfrm>
            <a:off x="395536" y="2564904"/>
            <a:ext cx="8280920" cy="3693319"/>
          </a:xfrm>
          <a:prstGeom prst="rect">
            <a:avLst/>
          </a:prstGeom>
        </p:spPr>
        <p:txBody>
          <a:bodyPr wrap="square">
            <a:spAutoFit/>
          </a:bodyPr>
          <a:lstStyle/>
          <a:p>
            <a:r>
              <a:rPr lang="zh-CN" altLang="en-US" b="1" dirty="0">
                <a:solidFill>
                  <a:srgbClr val="FF0000"/>
                </a:solidFill>
                <a:latin typeface="等线" panose="02010600030101010101" pitchFamily="2" charset="-122"/>
                <a:ea typeface="等线" panose="02010600030101010101" pitchFamily="2" charset="-122"/>
              </a:rPr>
              <a:t>答案代码：无需写出代码注释与帮助文本，包含申明行与函数体即可！</a:t>
            </a:r>
            <a:endParaRPr lang="en-US" altLang="zh-CN" b="1" dirty="0">
              <a:solidFill>
                <a:srgbClr val="FF0000"/>
              </a:solidFill>
              <a:latin typeface="等线" panose="02010600030101010101" pitchFamily="2" charset="-122"/>
              <a:ea typeface="等线" panose="02010600030101010101" pitchFamily="2" charset="-122"/>
            </a:endParaRPr>
          </a:p>
          <a:p>
            <a:r>
              <a:rPr lang="en-US" altLang="zh-CN" dirty="0">
                <a:solidFill>
                  <a:srgbClr val="0000FF"/>
                </a:solidFill>
                <a:latin typeface="Courier New" panose="02070309020205020404" pitchFamily="49" charset="0"/>
              </a:rPr>
              <a:t>function</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val</a:t>
            </a:r>
            <a:r>
              <a:rPr lang="en-US" altLang="zh-CN" dirty="0">
                <a:solidFill>
                  <a:srgbClr val="000000"/>
                </a:solidFill>
                <a:latin typeface="Courier New" panose="02070309020205020404" pitchFamily="49" charset="0"/>
              </a:rPr>
              <a:t> = </a:t>
            </a:r>
            <a:r>
              <a:rPr lang="en-US" altLang="zh-CN" dirty="0" err="1">
                <a:solidFill>
                  <a:srgbClr val="000000"/>
                </a:solidFill>
                <a:latin typeface="Courier New" panose="02070309020205020404" pitchFamily="49" charset="0"/>
              </a:rPr>
              <a:t>mata</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A,B,v</a:t>
            </a:r>
            <a:r>
              <a:rPr lang="en-US" altLang="zh-CN" dirty="0">
                <a:solidFill>
                  <a:srgbClr val="000000"/>
                </a:solidFill>
                <a:latin typeface="Courier New" panose="02070309020205020404" pitchFamily="49" charset="0"/>
              </a:rPr>
              <a:t>)</a:t>
            </a:r>
          </a:p>
          <a:p>
            <a:r>
              <a:rPr lang="en-US" altLang="zh-CN" dirty="0">
                <a:solidFill>
                  <a:srgbClr val="0000FF"/>
                </a:solidFill>
                <a:latin typeface="Courier New" panose="02070309020205020404" pitchFamily="49" charset="0"/>
              </a:rPr>
              <a:t>    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nargin</a:t>
            </a:r>
            <a:r>
              <a:rPr lang="en-US" altLang="zh-CN" dirty="0">
                <a:solidFill>
                  <a:srgbClr val="000000"/>
                </a:solidFill>
                <a:latin typeface="Courier New" panose="02070309020205020404" pitchFamily="49" charset="0"/>
              </a:rPr>
              <a:t> ==1</a:t>
            </a:r>
          </a:p>
          <a:p>
            <a:r>
              <a:rPr lang="en-US" altLang="zh-CN" dirty="0">
                <a:solidFill>
                  <a:srgbClr val="000000"/>
                </a:solidFill>
                <a:latin typeface="Courier New" panose="02070309020205020404" pitchFamily="49" charset="0"/>
              </a:rPr>
              <a:t>        [</a:t>
            </a:r>
            <a:r>
              <a:rPr lang="pl-PL" altLang="zh-CN" dirty="0">
                <a:solidFill>
                  <a:srgbClr val="000000"/>
                </a:solidFill>
                <a:latin typeface="Courier New" panose="02070309020205020404" pitchFamily="49" charset="0"/>
              </a:rPr>
              <a:t>U S V] = svd(A);</a:t>
            </a:r>
          </a:p>
          <a:p>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val</a:t>
            </a:r>
            <a:r>
              <a:rPr lang="en-US" altLang="zh-CN" dirty="0">
                <a:solidFill>
                  <a:srgbClr val="000000"/>
                </a:solidFill>
                <a:latin typeface="Courier New" panose="02070309020205020404" pitchFamily="49" charset="0"/>
              </a:rPr>
              <a:t> = S(1,1);	</a:t>
            </a:r>
          </a:p>
          <a:p>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无需进行求</a:t>
            </a:r>
            <a:r>
              <a:rPr lang="en-US" altLang="zh-CN" b="1" dirty="0">
                <a:solidFill>
                  <a:srgbClr val="00B050"/>
                </a:solidFill>
                <a:latin typeface="等线" panose="02010600030101010101" pitchFamily="2" charset="-122"/>
                <a:ea typeface="等线" panose="02010600030101010101" pitchFamily="2" charset="-122"/>
              </a:rPr>
              <a:t>max</a:t>
            </a:r>
            <a:r>
              <a:rPr lang="zh-CN" altLang="en-US" b="1" dirty="0">
                <a:solidFill>
                  <a:srgbClr val="00B050"/>
                </a:solidFill>
                <a:latin typeface="等线" panose="02010600030101010101" pitchFamily="2" charset="-122"/>
                <a:ea typeface="等线" panose="02010600030101010101" pitchFamily="2" charset="-122"/>
              </a:rPr>
              <a:t>，奇异值分解第一项即最大如果求了也对，本部分价值</a:t>
            </a:r>
            <a:r>
              <a:rPr lang="en-US" altLang="zh-CN" b="1" dirty="0">
                <a:solidFill>
                  <a:srgbClr val="00B050"/>
                </a:solidFill>
                <a:latin typeface="等线" panose="02010600030101010101" pitchFamily="2" charset="-122"/>
                <a:ea typeface="等线" panose="02010600030101010101" pitchFamily="2" charset="-122"/>
              </a:rPr>
              <a:t>2</a:t>
            </a:r>
            <a:r>
              <a:rPr lang="zh-CN" altLang="en-US" b="1" dirty="0">
                <a:solidFill>
                  <a:srgbClr val="00B050"/>
                </a:solidFill>
                <a:latin typeface="等线" panose="02010600030101010101" pitchFamily="2" charset="-122"/>
                <a:ea typeface="等线" panose="02010600030101010101" pitchFamily="2" charset="-122"/>
              </a:rPr>
              <a:t>分</a:t>
            </a:r>
            <a:r>
              <a:rPr lang="en-US" altLang="zh-CN" b="1" dirty="0">
                <a:solidFill>
                  <a:srgbClr val="00B050"/>
                </a:solidFill>
                <a:latin typeface="等线" panose="02010600030101010101" pitchFamily="2" charset="-122"/>
                <a:ea typeface="等线" panose="02010600030101010101" pitchFamily="2" charset="-122"/>
              </a:rPr>
              <a:t>   </a:t>
            </a:r>
          </a:p>
          <a:p>
            <a:r>
              <a:rPr lang="en-US" altLang="zh-CN" dirty="0">
                <a:solidFill>
                  <a:srgbClr val="0000FF"/>
                </a:solidFill>
                <a:latin typeface="Courier New" panose="02070309020205020404" pitchFamily="49" charset="0"/>
              </a:rPr>
              <a:t>    </a:t>
            </a:r>
          </a:p>
          <a:p>
            <a:r>
              <a:rPr lang="en-US" altLang="zh-CN" dirty="0">
                <a:solidFill>
                  <a:srgbClr val="0000FF"/>
                </a:solidFill>
                <a:latin typeface="Courier New" panose="02070309020205020404" pitchFamily="49" charset="0"/>
              </a:rPr>
              <a:t>    elseif</a:t>
            </a:r>
            <a:r>
              <a:rPr lang="en-US" altLang="zh-CN" dirty="0">
                <a:solidFill>
                  <a:srgbClr val="000000"/>
                </a:solidFill>
                <a:latin typeface="Courier New" panose="02070309020205020404" pitchFamily="49" charset="0"/>
              </a:rPr>
              <a:t> </a:t>
            </a:r>
            <a:r>
              <a:rPr lang="en-US" altLang="zh-CN" dirty="0" err="1">
                <a:solidFill>
                  <a:srgbClr val="000000"/>
                </a:solidFill>
                <a:latin typeface="Courier New" panose="02070309020205020404" pitchFamily="49" charset="0"/>
              </a:rPr>
              <a:t>nargin</a:t>
            </a:r>
            <a:r>
              <a:rPr lang="en-US" altLang="zh-CN" dirty="0">
                <a:solidFill>
                  <a:srgbClr val="000000"/>
                </a:solidFill>
                <a:latin typeface="Courier New" panose="02070309020205020404" pitchFamily="49" charset="0"/>
              </a:rPr>
              <a:t> ==3</a:t>
            </a:r>
          </a:p>
          <a:p>
            <a:r>
              <a:rPr lang="nn-NO" altLang="zh-CN" dirty="0">
                <a:solidFill>
                  <a:srgbClr val="000000"/>
                </a:solidFill>
                <a:latin typeface="Courier New" panose="02070309020205020404" pitchFamily="49" charset="0"/>
              </a:rPr>
              <a:t>        val = norm(A*B,v);	</a:t>
            </a:r>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本部分价值</a:t>
            </a:r>
            <a:r>
              <a:rPr lang="en-US" altLang="zh-CN" b="1" dirty="0">
                <a:solidFill>
                  <a:srgbClr val="00B050"/>
                </a:solidFill>
                <a:latin typeface="等线" panose="02010600030101010101" pitchFamily="2" charset="-122"/>
                <a:ea typeface="等线" panose="02010600030101010101" pitchFamily="2" charset="-122"/>
              </a:rPr>
              <a:t>2</a:t>
            </a:r>
            <a:r>
              <a:rPr lang="zh-CN" altLang="en-US" b="1" dirty="0">
                <a:solidFill>
                  <a:srgbClr val="00B050"/>
                </a:solidFill>
                <a:latin typeface="等线" panose="02010600030101010101" pitchFamily="2" charset="-122"/>
                <a:ea typeface="等线" panose="02010600030101010101" pitchFamily="2" charset="-122"/>
              </a:rPr>
              <a:t>分</a:t>
            </a:r>
            <a:endParaRPr lang="en-US" altLang="zh-CN" b="1" dirty="0">
              <a:solidFill>
                <a:srgbClr val="00B050"/>
              </a:solidFill>
              <a:latin typeface="等线" panose="02010600030101010101" pitchFamily="2" charset="-122"/>
              <a:ea typeface="等线" panose="02010600030101010101" pitchFamily="2" charset="-122"/>
            </a:endParaRPr>
          </a:p>
          <a:p>
            <a:r>
              <a:rPr lang="en-US" altLang="zh-CN" dirty="0">
                <a:solidFill>
                  <a:srgbClr val="0000FF"/>
                </a:solidFill>
                <a:latin typeface="Courier New" panose="02070309020205020404" pitchFamily="49" charset="0"/>
              </a:rPr>
              <a:t>    end</a:t>
            </a:r>
          </a:p>
          <a:p>
            <a:endParaRPr lang="en-US" altLang="zh-CN" dirty="0">
              <a:solidFill>
                <a:srgbClr val="0000FF"/>
              </a:solidFill>
              <a:latin typeface="Courier New" panose="02070309020205020404" pitchFamily="49" charset="0"/>
            </a:endParaRPr>
          </a:p>
          <a:p>
            <a:r>
              <a:rPr lang="en-US" altLang="zh-CN" dirty="0">
                <a:solidFill>
                  <a:srgbClr val="0000FF"/>
                </a:solidFill>
                <a:latin typeface="Courier New" panose="02070309020205020404" pitchFamily="49" charset="0"/>
              </a:rPr>
              <a:t>end</a:t>
            </a:r>
          </a:p>
          <a:p>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整体代码的逻辑正确性</a:t>
            </a:r>
            <a:r>
              <a:rPr lang="en-US" altLang="zh-CN" b="1" dirty="0">
                <a:solidFill>
                  <a:srgbClr val="00B050"/>
                </a:solidFill>
                <a:latin typeface="等线" panose="02010600030101010101" pitchFamily="2" charset="-122"/>
                <a:ea typeface="等线" panose="02010600030101010101" pitchFamily="2" charset="-122"/>
              </a:rPr>
              <a:t>(if</a:t>
            </a:r>
            <a:r>
              <a:rPr lang="zh-CN" altLang="en-US" b="1" dirty="0">
                <a:solidFill>
                  <a:srgbClr val="00B050"/>
                </a:solidFill>
                <a:latin typeface="等线" panose="02010600030101010101" pitchFamily="2" charset="-122"/>
                <a:ea typeface="等线" panose="02010600030101010101" pitchFamily="2" charset="-122"/>
              </a:rPr>
              <a:t>结构的设计</a:t>
            </a:r>
            <a:r>
              <a:rPr lang="en-US" altLang="zh-CN" b="1" dirty="0">
                <a:solidFill>
                  <a:srgbClr val="00B050"/>
                </a:solidFill>
                <a:latin typeface="等线" panose="02010600030101010101" pitchFamily="2" charset="-122"/>
                <a:ea typeface="等线" panose="02010600030101010101" pitchFamily="2" charset="-122"/>
              </a:rPr>
              <a:t>)</a:t>
            </a:r>
            <a:r>
              <a:rPr lang="zh-CN" altLang="en-US" b="1" dirty="0">
                <a:solidFill>
                  <a:srgbClr val="00B050"/>
                </a:solidFill>
                <a:latin typeface="等线" panose="02010600030101010101" pitchFamily="2" charset="-122"/>
                <a:ea typeface="等线" panose="02010600030101010101" pitchFamily="2" charset="-122"/>
              </a:rPr>
              <a:t>价值</a:t>
            </a:r>
            <a:r>
              <a:rPr lang="en-US" altLang="zh-CN" b="1" dirty="0">
                <a:solidFill>
                  <a:srgbClr val="00B050"/>
                </a:solidFill>
                <a:latin typeface="等线" panose="02010600030101010101" pitchFamily="2" charset="-122"/>
                <a:ea typeface="等线" panose="02010600030101010101" pitchFamily="2" charset="-122"/>
              </a:rPr>
              <a:t>2</a:t>
            </a:r>
            <a:r>
              <a:rPr lang="zh-CN" altLang="en-US" b="1" dirty="0">
                <a:solidFill>
                  <a:srgbClr val="00B050"/>
                </a:solidFill>
                <a:latin typeface="等线" panose="02010600030101010101" pitchFamily="2" charset="-122"/>
                <a:ea typeface="等线" panose="02010600030101010101" pitchFamily="2" charset="-122"/>
              </a:rPr>
              <a:t>分，只要功能准确实现即满分</a:t>
            </a:r>
            <a:endParaRPr lang="en-US" altLang="zh-CN" b="1" dirty="0">
              <a:solidFill>
                <a:srgbClr val="00B050"/>
              </a:solidFill>
              <a:latin typeface="等线" panose="02010600030101010101" pitchFamily="2" charset="-122"/>
              <a:ea typeface="等线" panose="02010600030101010101" pitchFamily="2" charset="-122"/>
            </a:endParaRPr>
          </a:p>
        </p:txBody>
      </p:sp>
      <p:sp>
        <p:nvSpPr>
          <p:cNvPr id="4" name="矩形 3">
            <a:extLst>
              <a:ext uri="{FF2B5EF4-FFF2-40B4-BE49-F238E27FC236}">
                <a16:creationId xmlns:a16="http://schemas.microsoft.com/office/drawing/2014/main" id="{2B422970-61DB-4C5F-BA65-3FD21D0B4600}"/>
              </a:ext>
            </a:extLst>
          </p:cNvPr>
          <p:cNvSpPr/>
          <p:nvPr/>
        </p:nvSpPr>
        <p:spPr>
          <a:xfrm>
            <a:off x="168188" y="948279"/>
            <a:ext cx="8724291"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函数调用形式</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val</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mata</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返回值</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val</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的最大奇异值</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297404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a:bodyPr>
          <a:lstStyle/>
          <a:p>
            <a:pPr algn="ctr" eaLnBrk="0" fontAlgn="base" hangingPunct="0">
              <a:spcAft>
                <a:spcPct val="0"/>
              </a:spcAft>
              <a:defRPr/>
            </a:pP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4-</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开放性数学实验设计与实现（</a:t>
            </a:r>
            <a:r>
              <a:rPr lang="en-US" altLang="zh-CN" sz="30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0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2B047FCC-26FF-44EB-BA48-0FF1319F6486}"/>
              </a:ext>
            </a:extLst>
          </p:cNvPr>
          <p:cNvSpPr/>
          <p:nvPr/>
        </p:nvSpPr>
        <p:spPr>
          <a:xfrm>
            <a:off x="228874" y="827584"/>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题目的描述往往会具体而繁琐，尽量以数学形式给出。问题的答案是不唯一的，甚至可以精益求精。</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5" name="矩形 4">
            <a:extLst>
              <a:ext uri="{FF2B5EF4-FFF2-40B4-BE49-F238E27FC236}">
                <a16:creationId xmlns:a16="http://schemas.microsoft.com/office/drawing/2014/main" id="{3A7BDB10-562D-4AB1-BE0B-94C0C16F687B}"/>
              </a:ext>
            </a:extLst>
          </p:cNvPr>
          <p:cNvSpPr/>
          <p:nvPr/>
        </p:nvSpPr>
        <p:spPr>
          <a:xfrm>
            <a:off x="228874" y="1739751"/>
            <a:ext cx="880762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题目本身所涉及的问题往往是大多数同学没有学过甚至闻所未闻的，但是根据这门课所学习的方法和知识，至少应该可以思考出一些简单、粗糙的模型，并写出简单的算法流程、伪代码或</a:t>
            </a: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代码。</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6" name="矩形 5">
            <a:extLst>
              <a:ext uri="{FF2B5EF4-FFF2-40B4-BE49-F238E27FC236}">
                <a16:creationId xmlns:a16="http://schemas.microsoft.com/office/drawing/2014/main" id="{3D6AC0CC-7A88-402F-81D6-542FE2E4AC58}"/>
              </a:ext>
            </a:extLst>
          </p:cNvPr>
          <p:cNvSpPr/>
          <p:nvPr/>
        </p:nvSpPr>
        <p:spPr>
          <a:xfrm>
            <a:off x="233637" y="3429000"/>
            <a:ext cx="8807622"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题目以</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考察思想见解为主，编程实现为辅</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。如果考察的问题有幸被你学过或者思考过，你可以</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尝试描述现有的流行算法，但是需要原理清晰，否则得分未必会高过清晰明了的简单算法</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7" name="矩形 6">
            <a:extLst>
              <a:ext uri="{FF2B5EF4-FFF2-40B4-BE49-F238E27FC236}">
                <a16:creationId xmlns:a16="http://schemas.microsoft.com/office/drawing/2014/main" id="{2586391E-49A1-4CB5-84B4-98143AAF5E01}"/>
              </a:ext>
            </a:extLst>
          </p:cNvPr>
          <p:cNvSpPr/>
          <p:nvPr/>
        </p:nvSpPr>
        <p:spPr>
          <a:xfrm>
            <a:off x="228874" y="4725144"/>
            <a:ext cx="8807622" cy="1938992"/>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题目</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的思路部分价值</a:t>
            </a:r>
            <a:r>
              <a:rPr lang="en-US" altLang="zh-CN" sz="2400" b="1" dirty="0">
                <a:solidFill>
                  <a:srgbClr val="FFC000"/>
                </a:solidFill>
                <a:latin typeface="Courier New" panose="02070309020205020404" pitchFamily="49" charset="0"/>
                <a:ea typeface="幼圆" panose="02010509060101010101" pitchFamily="49" charset="-122"/>
                <a:cs typeface="Courier New" panose="02070309020205020404" pitchFamily="49" charset="0"/>
              </a:rPr>
              <a:t>8</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分，代码部分价值</a:t>
            </a:r>
            <a:r>
              <a:rPr lang="en-US" altLang="zh-CN" sz="2400" b="1" dirty="0">
                <a:solidFill>
                  <a:srgbClr val="FFC000"/>
                </a:solidFill>
                <a:latin typeface="Courier New" panose="02070309020205020404" pitchFamily="49" charset="0"/>
                <a:ea typeface="幼圆" panose="02010509060101010101" pitchFamily="49" charset="-122"/>
                <a:cs typeface="Courier New" panose="02070309020205020404" pitchFamily="49" charset="0"/>
              </a:rPr>
              <a:t>4</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分</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。读完题目后如果没有很好的想法，可以在有限时间内提供简单算法。任何与题目有关的思路都有可能获得</a:t>
            </a: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1-8</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分不等的分数。思路只要比较清晰得分不会少于</a:t>
            </a: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4</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分。流程、伪代码、代码或关键调用的函数可以尽可能的根据剩余时间来撰写。平均给分为</a:t>
            </a: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分左右。</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23915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a:bodyPr>
          <a:lstStyle/>
          <a:p>
            <a:pPr algn="ctr" eaLnBrk="0" fontAlgn="base" hangingPunct="0">
              <a:spcAft>
                <a:spcPct val="0"/>
              </a:spcAft>
              <a:defRPr/>
            </a:pP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4-</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开放性数学实验设计与实现（</a:t>
            </a:r>
            <a:r>
              <a:rPr lang="en-US" altLang="zh-CN" sz="30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0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B047FCC-26FF-44EB-BA48-0FF1319F6486}"/>
                  </a:ext>
                </a:extLst>
              </p:cNvPr>
              <p:cNvSpPr/>
              <p:nvPr/>
            </p:nvSpPr>
            <p:spPr>
              <a:xfrm>
                <a:off x="107504" y="980728"/>
                <a:ext cx="9073008" cy="5421612"/>
              </a:xfrm>
              <a:prstGeom prst="rect">
                <a:avLst/>
              </a:prstGeom>
            </p:spPr>
            <p:txBody>
              <a:bodyPr wrap="square">
                <a:spAutoFit/>
              </a:bodyPr>
              <a:lstStyle/>
              <a:p>
                <a:r>
                  <a:rPr lang="zh-CN" altLang="en-US" sz="2400" b="1" dirty="0">
                    <a:latin typeface="Courier New" panose="02070309020205020404" pitchFamily="49" charset="0"/>
                    <a:ea typeface="幼圆" panose="02010509060101010101" pitchFamily="49" charset="-122"/>
                    <a:cs typeface="Courier New" panose="02070309020205020404" pitchFamily="49" charset="0"/>
                  </a:rPr>
                  <a:t>样题：</a:t>
                </a:r>
                <a:r>
                  <a:rPr lang="zh-CN" altLang="zh-CN" sz="2400" b="1" dirty="0">
                    <a:latin typeface="+mj-ea"/>
                    <a:ea typeface="+mj-ea"/>
                  </a:rPr>
                  <a:t>现假设二维平面上有</a:t>
                </a:r>
                <a:r>
                  <a:rPr lang="en-US" altLang="zh-CN" sz="2400" b="1" dirty="0">
                    <a:latin typeface="+mj-ea"/>
                    <a:ea typeface="+mj-ea"/>
                  </a:rPr>
                  <a:t>1000</a:t>
                </a:r>
                <a:r>
                  <a:rPr lang="zh-CN" altLang="zh-CN" sz="2400" b="1" dirty="0">
                    <a:latin typeface="+mj-ea"/>
                    <a:ea typeface="+mj-ea"/>
                  </a:rPr>
                  <a:t>个点的坐标</a:t>
                </a:r>
                <a14:m>
                  <m:oMath xmlns:m="http://schemas.openxmlformats.org/officeDocument/2006/math">
                    <m:sSub>
                      <m:sSubPr>
                        <m:ctrlPr>
                          <a:rPr lang="zh-CN" altLang="zh-CN" sz="2400" b="1" i="1">
                            <a:latin typeface="Cambria Math" panose="02040503050406030204" pitchFamily="18" charset="0"/>
                            <a:ea typeface="+mj-ea"/>
                          </a:rPr>
                        </m:ctrlPr>
                      </m:sSubPr>
                      <m:e>
                        <m:d>
                          <m:dPr>
                            <m:begChr m:val="{"/>
                            <m:endChr m:val="}"/>
                            <m:ctrlPr>
                              <a:rPr lang="zh-CN" altLang="zh-CN" sz="2400" b="1" i="1">
                                <a:latin typeface="Cambria Math" panose="02040503050406030204" pitchFamily="18" charset="0"/>
                                <a:ea typeface="+mj-ea"/>
                              </a:rPr>
                            </m:ctrlPr>
                          </m:dPr>
                          <m:e>
                            <m:d>
                              <m:dPr>
                                <m:ctrlPr>
                                  <a:rPr lang="zh-CN" altLang="zh-CN" sz="2400" b="1" i="1">
                                    <a:latin typeface="Cambria Math" panose="02040503050406030204" pitchFamily="18" charset="0"/>
                                    <a:ea typeface="+mj-ea"/>
                                  </a:rPr>
                                </m:ctrlPr>
                              </m:dPr>
                              <m:e>
                                <m:sSub>
                                  <m:sSubPr>
                                    <m:ctrlPr>
                                      <a:rPr lang="zh-CN" altLang="zh-CN" sz="2400" b="1" i="1">
                                        <a:latin typeface="Cambria Math" panose="02040503050406030204" pitchFamily="18" charset="0"/>
                                        <a:ea typeface="+mj-ea"/>
                                      </a:rPr>
                                    </m:ctrlPr>
                                  </m:sSubPr>
                                  <m:e>
                                    <m:r>
                                      <a:rPr lang="en-US" altLang="zh-CN" sz="2400" b="1" i="1">
                                        <a:latin typeface="Cambria Math" panose="02040503050406030204" pitchFamily="18" charset="0"/>
                                        <a:ea typeface="+mj-ea"/>
                                      </a:rPr>
                                      <m:t>𝒙</m:t>
                                    </m:r>
                                  </m:e>
                                  <m:sub>
                                    <m:r>
                                      <a:rPr lang="en-US" altLang="zh-CN" sz="2400" b="1" i="1">
                                        <a:latin typeface="Cambria Math" panose="02040503050406030204" pitchFamily="18" charset="0"/>
                                        <a:ea typeface="+mj-ea"/>
                                      </a:rPr>
                                      <m:t>𝒊</m:t>
                                    </m:r>
                                  </m:sub>
                                </m:sSub>
                                <m:r>
                                  <a:rPr lang="en-US" altLang="zh-CN" sz="2400" b="1" i="1">
                                    <a:latin typeface="Cambria Math" panose="02040503050406030204" pitchFamily="18" charset="0"/>
                                    <a:ea typeface="+mj-ea"/>
                                  </a:rPr>
                                  <m:t>,</m:t>
                                </m:r>
                                <m:sSub>
                                  <m:sSubPr>
                                    <m:ctrlPr>
                                      <a:rPr lang="zh-CN" altLang="zh-CN" sz="2400" b="1" i="1">
                                        <a:latin typeface="Cambria Math" panose="02040503050406030204" pitchFamily="18" charset="0"/>
                                        <a:ea typeface="+mj-ea"/>
                                      </a:rPr>
                                    </m:ctrlPr>
                                  </m:sSubPr>
                                  <m:e>
                                    <m:r>
                                      <a:rPr lang="en-US" altLang="zh-CN" sz="2400" b="1" i="1">
                                        <a:latin typeface="Cambria Math" panose="02040503050406030204" pitchFamily="18" charset="0"/>
                                        <a:ea typeface="+mj-ea"/>
                                      </a:rPr>
                                      <m:t>𝒚</m:t>
                                    </m:r>
                                  </m:e>
                                  <m:sub>
                                    <m:r>
                                      <a:rPr lang="en-US" altLang="zh-CN" sz="2400" b="1" i="1">
                                        <a:latin typeface="Cambria Math" panose="02040503050406030204" pitchFamily="18" charset="0"/>
                                        <a:ea typeface="+mj-ea"/>
                                      </a:rPr>
                                      <m:t>𝒊</m:t>
                                    </m:r>
                                  </m:sub>
                                </m:sSub>
                              </m:e>
                            </m:d>
                          </m:e>
                        </m:d>
                      </m:e>
                      <m:sub>
                        <m:r>
                          <a:rPr lang="en-US" altLang="zh-CN" sz="2400" b="1" i="1">
                            <a:latin typeface="Cambria Math" panose="02040503050406030204" pitchFamily="18" charset="0"/>
                            <a:ea typeface="+mj-ea"/>
                          </a:rPr>
                          <m:t>𝟏</m:t>
                        </m:r>
                        <m:r>
                          <a:rPr lang="en-US" altLang="zh-CN" sz="2400" b="1" i="1">
                            <a:latin typeface="Cambria Math" panose="02040503050406030204" pitchFamily="18" charset="0"/>
                            <a:ea typeface="+mj-ea"/>
                          </a:rPr>
                          <m:t>≤</m:t>
                        </m:r>
                        <m:r>
                          <a:rPr lang="en-US" altLang="zh-CN" sz="2400" b="1" i="1">
                            <a:latin typeface="Cambria Math" panose="02040503050406030204" pitchFamily="18" charset="0"/>
                            <a:ea typeface="+mj-ea"/>
                          </a:rPr>
                          <m:t>𝒊</m:t>
                        </m:r>
                        <m:r>
                          <a:rPr lang="en-US" altLang="zh-CN" sz="2400" b="1" i="1">
                            <a:latin typeface="Cambria Math" panose="02040503050406030204" pitchFamily="18" charset="0"/>
                            <a:ea typeface="+mj-ea"/>
                          </a:rPr>
                          <m:t>≤</m:t>
                        </m:r>
                        <m:r>
                          <a:rPr lang="en-US" altLang="zh-CN" sz="2400" b="1" i="1">
                            <a:latin typeface="Cambria Math" panose="02040503050406030204" pitchFamily="18" charset="0"/>
                            <a:ea typeface="+mj-ea"/>
                          </a:rPr>
                          <m:t>𝟏𝟎𝟎𝟎</m:t>
                        </m:r>
                      </m:sub>
                    </m:sSub>
                  </m:oMath>
                </a14:m>
                <a:r>
                  <a:rPr lang="zh-CN" altLang="zh-CN" sz="2400" b="1" dirty="0">
                    <a:latin typeface="+mj-ea"/>
                    <a:ea typeface="+mj-ea"/>
                  </a:rPr>
                  <a:t>，首先假设这些点坐标落在有界区域</a:t>
                </a:r>
                <a14:m>
                  <m:oMath xmlns:m="http://schemas.openxmlformats.org/officeDocument/2006/math">
                    <m:d>
                      <m:dPr>
                        <m:begChr m:val="["/>
                        <m:endChr m:val="]"/>
                        <m:ctrlPr>
                          <a:rPr lang="zh-CN" altLang="zh-CN" sz="2400" b="1" i="1">
                            <a:latin typeface="Cambria Math" panose="02040503050406030204" pitchFamily="18" charset="0"/>
                            <a:ea typeface="+mj-ea"/>
                          </a:rPr>
                        </m:ctrlPr>
                      </m:dPr>
                      <m:e>
                        <m:r>
                          <a:rPr lang="en-US" altLang="zh-CN" sz="2400" b="1" i="1">
                            <a:latin typeface="Cambria Math" panose="02040503050406030204" pitchFamily="18" charset="0"/>
                            <a:ea typeface="+mj-ea"/>
                          </a:rPr>
                          <m:t>𝟎</m:t>
                        </m:r>
                        <m:r>
                          <a:rPr lang="en-US" altLang="zh-CN" sz="2400" b="1" i="1">
                            <a:latin typeface="Cambria Math" panose="02040503050406030204" pitchFamily="18" charset="0"/>
                            <a:ea typeface="+mj-ea"/>
                          </a:rPr>
                          <m:t>,</m:t>
                        </m:r>
                        <m:r>
                          <a:rPr lang="en-US" altLang="zh-CN" sz="2400" b="1" i="1">
                            <a:latin typeface="Cambria Math" panose="02040503050406030204" pitchFamily="18" charset="0"/>
                            <a:ea typeface="+mj-ea"/>
                          </a:rPr>
                          <m:t>𝟏</m:t>
                        </m:r>
                      </m:e>
                    </m:d>
                    <m:r>
                      <a:rPr lang="en-US" altLang="zh-CN" sz="2400" b="1" i="1">
                        <a:latin typeface="Cambria Math" panose="02040503050406030204" pitchFamily="18" charset="0"/>
                        <a:ea typeface="+mj-ea"/>
                      </a:rPr>
                      <m:t>×[</m:t>
                    </m:r>
                    <m:r>
                      <a:rPr lang="en-US" altLang="zh-CN" sz="2400" b="1" i="1">
                        <a:latin typeface="Cambria Math" panose="02040503050406030204" pitchFamily="18" charset="0"/>
                        <a:ea typeface="+mj-ea"/>
                      </a:rPr>
                      <m:t>𝟎</m:t>
                    </m:r>
                    <m:r>
                      <a:rPr lang="en-US" altLang="zh-CN" sz="2400" b="1" i="1">
                        <a:latin typeface="Cambria Math" panose="02040503050406030204" pitchFamily="18" charset="0"/>
                        <a:ea typeface="+mj-ea"/>
                      </a:rPr>
                      <m:t>,</m:t>
                    </m:r>
                    <m:r>
                      <a:rPr lang="en-US" altLang="zh-CN" sz="2400" b="1" i="1">
                        <a:latin typeface="Cambria Math" panose="02040503050406030204" pitchFamily="18" charset="0"/>
                        <a:ea typeface="+mj-ea"/>
                      </a:rPr>
                      <m:t>𝟏</m:t>
                    </m:r>
                    <m:r>
                      <a:rPr lang="en-US" altLang="zh-CN" sz="2400" b="1" i="1">
                        <a:latin typeface="Cambria Math" panose="02040503050406030204" pitchFamily="18" charset="0"/>
                        <a:ea typeface="+mj-ea"/>
                      </a:rPr>
                      <m:t>]</m:t>
                    </m:r>
                  </m:oMath>
                </a14:m>
                <a:r>
                  <a:rPr lang="zh-CN" altLang="zh-CN" sz="2400" b="1" dirty="0">
                    <a:latin typeface="+mj-ea"/>
                    <a:ea typeface="+mj-ea"/>
                  </a:rPr>
                  <a:t>内，并且这些点的分布不是随机的，而是看起来像“扎成了</a:t>
                </a:r>
                <a:r>
                  <a:rPr lang="en-US" altLang="zh-CN" sz="2400" b="1" dirty="0">
                    <a:latin typeface="+mj-ea"/>
                    <a:ea typeface="+mj-ea"/>
                  </a:rPr>
                  <a:t>10</a:t>
                </a:r>
                <a:r>
                  <a:rPr lang="zh-CN" altLang="zh-CN" sz="2400" b="1" dirty="0">
                    <a:latin typeface="+mj-ea"/>
                    <a:ea typeface="+mj-ea"/>
                  </a:rPr>
                  <a:t>堆”。于是我们希望设计一种算法，</a:t>
                </a:r>
                <a:r>
                  <a:rPr lang="zh-CN" altLang="zh-CN" sz="2400" b="1" dirty="0">
                    <a:solidFill>
                      <a:srgbClr val="FF0000"/>
                    </a:solidFill>
                    <a:latin typeface="+mj-ea"/>
                    <a:ea typeface="+mj-ea"/>
                  </a:rPr>
                  <a:t>将这</a:t>
                </a:r>
                <a:r>
                  <a:rPr lang="en-US" altLang="zh-CN" sz="2400" b="1" dirty="0">
                    <a:solidFill>
                      <a:srgbClr val="FF0000"/>
                    </a:solidFill>
                    <a:latin typeface="+mj-ea"/>
                    <a:ea typeface="+mj-ea"/>
                  </a:rPr>
                  <a:t>1000</a:t>
                </a:r>
                <a:r>
                  <a:rPr lang="zh-CN" altLang="zh-CN" sz="2400" b="1" dirty="0">
                    <a:solidFill>
                      <a:srgbClr val="FF0000"/>
                    </a:solidFill>
                    <a:latin typeface="+mj-ea"/>
                    <a:ea typeface="+mj-ea"/>
                  </a:rPr>
                  <a:t>个点分成</a:t>
                </a:r>
                <a:r>
                  <a:rPr lang="en-US" altLang="zh-CN" sz="2400" b="1" dirty="0">
                    <a:solidFill>
                      <a:srgbClr val="FF0000"/>
                    </a:solidFill>
                    <a:latin typeface="+mj-ea"/>
                    <a:ea typeface="+mj-ea"/>
                  </a:rPr>
                  <a:t>10</a:t>
                </a:r>
                <a:r>
                  <a:rPr lang="zh-CN" altLang="zh-CN" sz="2400" b="1" dirty="0">
                    <a:solidFill>
                      <a:srgbClr val="FF0000"/>
                    </a:solidFill>
                    <a:latin typeface="+mj-ea"/>
                    <a:ea typeface="+mj-ea"/>
                  </a:rPr>
                  <a:t>个点组</a:t>
                </a:r>
                <a14:m>
                  <m:oMath xmlns:m="http://schemas.openxmlformats.org/officeDocument/2006/math">
                    <m:sSub>
                      <m:sSubPr>
                        <m:ctrlPr>
                          <a:rPr lang="zh-CN" altLang="zh-CN" sz="2400" b="1" i="1">
                            <a:solidFill>
                              <a:srgbClr val="FF0000"/>
                            </a:solidFill>
                            <a:latin typeface="Cambria Math" panose="02040503050406030204" pitchFamily="18" charset="0"/>
                            <a:ea typeface="+mj-ea"/>
                          </a:rPr>
                        </m:ctrlPr>
                      </m:sSubPr>
                      <m:e>
                        <m:d>
                          <m:dPr>
                            <m:begChr m:val="{"/>
                            <m:endChr m:val="}"/>
                            <m:ctrlPr>
                              <a:rPr lang="zh-CN" altLang="zh-CN" sz="2400" b="1" i="1">
                                <a:solidFill>
                                  <a:srgbClr val="FF0000"/>
                                </a:solidFill>
                                <a:latin typeface="Cambria Math" panose="02040503050406030204" pitchFamily="18" charset="0"/>
                                <a:ea typeface="+mj-ea"/>
                              </a:rPr>
                            </m:ctrlPr>
                          </m:dPr>
                          <m:e>
                            <m:sSub>
                              <m:sSubPr>
                                <m:ctrlPr>
                                  <a:rPr lang="zh-CN" altLang="zh-CN" sz="2400" b="1" i="1">
                                    <a:solidFill>
                                      <a:srgbClr val="FF0000"/>
                                    </a:solidFill>
                                    <a:latin typeface="Cambria Math" panose="02040503050406030204" pitchFamily="18" charset="0"/>
                                    <a:ea typeface="+mj-ea"/>
                                  </a:rPr>
                                </m:ctrlPr>
                              </m:sSubPr>
                              <m:e>
                                <m:r>
                                  <a:rPr lang="en-US" altLang="zh-CN" sz="2400" b="1" i="1">
                                    <a:solidFill>
                                      <a:srgbClr val="FF0000"/>
                                    </a:solidFill>
                                    <a:latin typeface="Cambria Math" panose="02040503050406030204" pitchFamily="18" charset="0"/>
                                    <a:ea typeface="+mj-ea"/>
                                  </a:rPr>
                                  <m:t>𝑮</m:t>
                                </m:r>
                              </m:e>
                              <m:sub>
                                <m:r>
                                  <a:rPr lang="en-US" altLang="zh-CN" sz="2400" b="1" i="1">
                                    <a:solidFill>
                                      <a:srgbClr val="FF0000"/>
                                    </a:solidFill>
                                    <a:latin typeface="Cambria Math" panose="02040503050406030204" pitchFamily="18" charset="0"/>
                                    <a:ea typeface="+mj-ea"/>
                                  </a:rPr>
                                  <m:t>𝒋</m:t>
                                </m:r>
                              </m:sub>
                            </m:sSub>
                          </m:e>
                        </m:d>
                      </m:e>
                      <m:sub>
                        <m:r>
                          <a:rPr lang="en-US" altLang="zh-CN" sz="2400" b="1" i="1">
                            <a:solidFill>
                              <a:srgbClr val="FF0000"/>
                            </a:solidFill>
                            <a:latin typeface="Cambria Math" panose="02040503050406030204" pitchFamily="18" charset="0"/>
                            <a:ea typeface="+mj-ea"/>
                          </a:rPr>
                          <m:t>𝟏</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𝒋</m:t>
                        </m:r>
                        <m:r>
                          <a:rPr lang="en-US" altLang="zh-CN" sz="2400" b="1" i="1">
                            <a:solidFill>
                              <a:srgbClr val="FF0000"/>
                            </a:solidFill>
                            <a:latin typeface="Cambria Math" panose="02040503050406030204" pitchFamily="18" charset="0"/>
                            <a:ea typeface="+mj-ea"/>
                          </a:rPr>
                          <m:t>≤</m:t>
                        </m:r>
                        <m:r>
                          <a:rPr lang="en-US" altLang="zh-CN" sz="2400" b="1" i="1">
                            <a:solidFill>
                              <a:srgbClr val="FF0000"/>
                            </a:solidFill>
                            <a:latin typeface="Cambria Math" panose="02040503050406030204" pitchFamily="18" charset="0"/>
                            <a:ea typeface="+mj-ea"/>
                          </a:rPr>
                          <m:t>𝟏𝟎</m:t>
                        </m:r>
                      </m:sub>
                    </m:sSub>
                  </m:oMath>
                </a14:m>
                <a:r>
                  <a:rPr lang="zh-CN" altLang="zh-CN" sz="2400" b="1" dirty="0">
                    <a:latin typeface="+mj-ea"/>
                    <a:ea typeface="+mj-ea"/>
                  </a:rPr>
                  <a:t>，并且提出以下条件与目标：</a:t>
                </a:r>
                <a:endParaRPr lang="en-US" altLang="zh-CN" sz="2400" b="1" dirty="0">
                  <a:latin typeface="+mj-ea"/>
                  <a:ea typeface="+mj-ea"/>
                </a:endParaRPr>
              </a:p>
              <a:p>
                <a:endParaRPr lang="zh-CN" altLang="zh-CN" sz="2400" b="1" dirty="0">
                  <a:latin typeface="+mj-ea"/>
                  <a:ea typeface="+mj-ea"/>
                </a:endParaRPr>
              </a:p>
              <a:p>
                <a:pPr lvl="0"/>
                <a:r>
                  <a:rPr lang="en-US" altLang="zh-CN" sz="2000" b="1" dirty="0">
                    <a:ea typeface="+mj-ea"/>
                  </a:rPr>
                  <a:t>(1)</a:t>
                </a:r>
                <a14:m>
                  <m:oMath xmlns:m="http://schemas.openxmlformats.org/officeDocument/2006/math">
                    <m:r>
                      <a:rPr lang="en-US" altLang="zh-CN" sz="2000" b="1" i="1">
                        <a:latin typeface="Cambria Math" panose="02040503050406030204" pitchFamily="18" charset="0"/>
                        <a:ea typeface="+mj-ea"/>
                      </a:rPr>
                      <m:t>∀</m:t>
                    </m:r>
                    <m:r>
                      <a:rPr lang="en-US" altLang="zh-CN" sz="2000" b="1" i="1">
                        <a:latin typeface="Cambria Math" panose="02040503050406030204" pitchFamily="18" charset="0"/>
                        <a:ea typeface="+mj-ea"/>
                      </a:rPr>
                      <m:t>𝟏</m:t>
                    </m:r>
                    <m:r>
                      <a:rPr lang="en-US" altLang="zh-CN" sz="2000" b="1" i="1">
                        <a:latin typeface="Cambria Math" panose="02040503050406030204" pitchFamily="18" charset="0"/>
                        <a:ea typeface="+mj-ea"/>
                      </a:rPr>
                      <m:t>≤</m:t>
                    </m:r>
                    <m:r>
                      <a:rPr lang="en-US" altLang="zh-CN" sz="2000" b="1" i="1">
                        <a:latin typeface="Cambria Math" panose="02040503050406030204" pitchFamily="18" charset="0"/>
                        <a:ea typeface="+mj-ea"/>
                      </a:rPr>
                      <m:t>𝒊</m:t>
                    </m:r>
                    <m:r>
                      <a:rPr lang="en-US" altLang="zh-CN" sz="2000" b="1" i="1">
                        <a:latin typeface="Cambria Math" panose="02040503050406030204" pitchFamily="18" charset="0"/>
                        <a:ea typeface="+mj-ea"/>
                      </a:rPr>
                      <m:t>≤</m:t>
                    </m:r>
                    <m:r>
                      <a:rPr lang="en-US" altLang="zh-CN" sz="2000" b="1" i="1">
                        <a:latin typeface="Cambria Math" panose="02040503050406030204" pitchFamily="18" charset="0"/>
                        <a:ea typeface="+mj-ea"/>
                      </a:rPr>
                      <m:t>𝟏𝟎𝟎𝟎</m:t>
                    </m:r>
                    <m:r>
                      <a:rPr lang="en-US" altLang="zh-CN" sz="2000" b="1" i="1">
                        <a:latin typeface="Cambria Math" panose="02040503050406030204" pitchFamily="18" charset="0"/>
                        <a:ea typeface="+mj-ea"/>
                      </a:rPr>
                      <m:t>,∃</m:t>
                    </m:r>
                    <m:r>
                      <a:rPr lang="zh-CN" altLang="zh-CN" sz="2000" b="1">
                        <a:latin typeface="Cambria Math" panose="02040503050406030204" pitchFamily="18" charset="0"/>
                        <a:ea typeface="+mj-ea"/>
                      </a:rPr>
                      <m:t>唯一</m:t>
                    </m:r>
                    <m:r>
                      <a:rPr lang="en-US" altLang="zh-CN" sz="2000" b="1" i="1">
                        <a:latin typeface="Cambria Math" panose="02040503050406030204" pitchFamily="18" charset="0"/>
                        <a:ea typeface="+mj-ea"/>
                      </a:rPr>
                      <m:t>𝒋</m:t>
                    </m:r>
                    <m:r>
                      <a:rPr lang="en-US" altLang="zh-CN" sz="2000" b="1" i="1">
                        <a:latin typeface="Cambria Math" panose="02040503050406030204" pitchFamily="18" charset="0"/>
                        <a:ea typeface="+mj-ea"/>
                      </a:rPr>
                      <m:t>,</m:t>
                    </m:r>
                    <m:r>
                      <a:rPr lang="zh-CN" altLang="zh-CN" sz="2000" b="1">
                        <a:latin typeface="Cambria Math" panose="02040503050406030204" pitchFamily="18" charset="0"/>
                        <a:ea typeface="+mj-ea"/>
                      </a:rPr>
                      <m:t>使得</m:t>
                    </m:r>
                    <m:d>
                      <m:dPr>
                        <m:ctrlPr>
                          <a:rPr lang="zh-CN" altLang="zh-CN" sz="2000" b="1" i="1">
                            <a:latin typeface="Cambria Math" panose="02040503050406030204" pitchFamily="18" charset="0"/>
                            <a:ea typeface="+mj-ea"/>
                          </a:rPr>
                        </m:ctrlPr>
                      </m:dPr>
                      <m:e>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𝒙</m:t>
                            </m:r>
                          </m:e>
                          <m:sub>
                            <m:r>
                              <a:rPr lang="en-US" altLang="zh-CN" sz="2000" b="1" i="1">
                                <a:latin typeface="Cambria Math" panose="02040503050406030204" pitchFamily="18" charset="0"/>
                                <a:ea typeface="+mj-ea"/>
                              </a:rPr>
                              <m:t>𝒊</m:t>
                            </m:r>
                          </m:sub>
                        </m:sSub>
                        <m:r>
                          <a:rPr lang="en-US" altLang="zh-CN" sz="2000" b="1" i="1">
                            <a:latin typeface="Cambria Math" panose="02040503050406030204" pitchFamily="18" charset="0"/>
                            <a:ea typeface="+mj-ea"/>
                          </a:rPr>
                          <m:t>,</m:t>
                        </m:r>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𝒚</m:t>
                            </m:r>
                          </m:e>
                          <m:sub>
                            <m:r>
                              <a:rPr lang="en-US" altLang="zh-CN" sz="2000" b="1" i="1">
                                <a:latin typeface="Cambria Math" panose="02040503050406030204" pitchFamily="18" charset="0"/>
                                <a:ea typeface="+mj-ea"/>
                              </a:rPr>
                              <m:t>𝒊</m:t>
                            </m:r>
                          </m:sub>
                        </m:sSub>
                      </m:e>
                    </m:d>
                    <m:r>
                      <a:rPr lang="en-US" altLang="zh-CN" sz="2000" b="1" i="1">
                        <a:latin typeface="Cambria Math" panose="02040503050406030204" pitchFamily="18" charset="0"/>
                        <a:ea typeface="+mj-ea"/>
                      </a:rPr>
                      <m:t>∈</m:t>
                    </m:r>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𝑮</m:t>
                        </m:r>
                      </m:e>
                      <m:sub>
                        <m:r>
                          <a:rPr lang="en-US" altLang="zh-CN" sz="2000" b="1" i="1">
                            <a:latin typeface="Cambria Math" panose="02040503050406030204" pitchFamily="18" charset="0"/>
                            <a:ea typeface="+mj-ea"/>
                          </a:rPr>
                          <m:t>𝒋</m:t>
                        </m:r>
                      </m:sub>
                    </m:sSub>
                  </m:oMath>
                </a14:m>
                <a:r>
                  <a:rPr lang="en-US" altLang="zh-CN" sz="2000" b="1" dirty="0">
                    <a:latin typeface="+mj-ea"/>
                    <a:ea typeface="+mj-ea"/>
                  </a:rPr>
                  <a:t>.</a:t>
                </a:r>
                <a:r>
                  <a:rPr lang="zh-CN" altLang="zh-CN" sz="2000" b="1" dirty="0">
                    <a:latin typeface="+mj-ea"/>
                    <a:ea typeface="+mj-ea"/>
                  </a:rPr>
                  <a:t>即每一个点</a:t>
                </a:r>
                <a14:m>
                  <m:oMath xmlns:m="http://schemas.openxmlformats.org/officeDocument/2006/math">
                    <m:r>
                      <a:rPr lang="en-US" altLang="zh-CN" sz="2000" b="1" i="1">
                        <a:latin typeface="Cambria Math" panose="02040503050406030204" pitchFamily="18" charset="0"/>
                        <a:ea typeface="+mj-ea"/>
                      </a:rPr>
                      <m:t>(</m:t>
                    </m:r>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𝒙</m:t>
                        </m:r>
                      </m:e>
                      <m:sub>
                        <m:r>
                          <a:rPr lang="en-US" altLang="zh-CN" sz="2000" b="1" i="1">
                            <a:latin typeface="Cambria Math" panose="02040503050406030204" pitchFamily="18" charset="0"/>
                            <a:ea typeface="+mj-ea"/>
                          </a:rPr>
                          <m:t>𝒊</m:t>
                        </m:r>
                      </m:sub>
                    </m:sSub>
                    <m:r>
                      <a:rPr lang="en-US" altLang="zh-CN" sz="2000" b="1" i="1">
                        <a:latin typeface="Cambria Math" panose="02040503050406030204" pitchFamily="18" charset="0"/>
                        <a:ea typeface="+mj-ea"/>
                      </a:rPr>
                      <m:t>,</m:t>
                    </m:r>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𝒚</m:t>
                        </m:r>
                      </m:e>
                      <m:sub>
                        <m:r>
                          <a:rPr lang="en-US" altLang="zh-CN" sz="2000" b="1" i="1">
                            <a:latin typeface="Cambria Math" panose="02040503050406030204" pitchFamily="18" charset="0"/>
                            <a:ea typeface="+mj-ea"/>
                          </a:rPr>
                          <m:t>𝒊</m:t>
                        </m:r>
                      </m:sub>
                    </m:sSub>
                    <m:r>
                      <a:rPr lang="en-US" altLang="zh-CN" sz="2000" b="1" i="1">
                        <a:latin typeface="Cambria Math" panose="02040503050406030204" pitchFamily="18" charset="0"/>
                        <a:ea typeface="+mj-ea"/>
                      </a:rPr>
                      <m:t>)</m:t>
                    </m:r>
                  </m:oMath>
                </a14:m>
                <a:r>
                  <a:rPr lang="zh-CN" altLang="zh-CN" sz="2000" b="1" dirty="0">
                    <a:latin typeface="+mj-ea"/>
                    <a:ea typeface="+mj-ea"/>
                  </a:rPr>
                  <a:t>必然属于且仅属于一个点组</a:t>
                </a:r>
                <a14:m>
                  <m:oMath xmlns:m="http://schemas.openxmlformats.org/officeDocument/2006/math">
                    <m:sSub>
                      <m:sSubPr>
                        <m:ctrlPr>
                          <a:rPr lang="zh-CN" altLang="zh-CN" sz="2000" b="1" i="1">
                            <a:latin typeface="Cambria Math" panose="02040503050406030204" pitchFamily="18" charset="0"/>
                            <a:ea typeface="+mj-ea"/>
                          </a:rPr>
                        </m:ctrlPr>
                      </m:sSubPr>
                      <m:e>
                        <m:r>
                          <a:rPr lang="en-US" altLang="zh-CN" sz="2000" b="1" i="1">
                            <a:latin typeface="Cambria Math" panose="02040503050406030204" pitchFamily="18" charset="0"/>
                            <a:ea typeface="+mj-ea"/>
                          </a:rPr>
                          <m:t>𝑮</m:t>
                        </m:r>
                      </m:e>
                      <m:sub>
                        <m:r>
                          <a:rPr lang="en-US" altLang="zh-CN" sz="2000" b="1" i="1">
                            <a:latin typeface="Cambria Math" panose="02040503050406030204" pitchFamily="18" charset="0"/>
                            <a:ea typeface="+mj-ea"/>
                          </a:rPr>
                          <m:t>𝒋</m:t>
                        </m:r>
                      </m:sub>
                    </m:sSub>
                  </m:oMath>
                </a14:m>
                <a:endParaRPr lang="zh-CN" altLang="zh-CN" sz="2000" b="1" dirty="0">
                  <a:latin typeface="+mj-ea"/>
                  <a:ea typeface="+mj-ea"/>
                </a:endParaRPr>
              </a:p>
              <a:p>
                <a:pPr lvl="0"/>
                <a:r>
                  <a:rPr lang="en-US" altLang="zh-CN" sz="2000" b="1" dirty="0">
                    <a:latin typeface="+mj-ea"/>
                    <a:ea typeface="+mj-ea"/>
                  </a:rPr>
                  <a:t>(2)</a:t>
                </a:r>
                <a:r>
                  <a:rPr lang="zh-CN" altLang="zh-CN" sz="2000" b="1" dirty="0">
                    <a:latin typeface="+mj-ea"/>
                    <a:ea typeface="+mj-ea"/>
                  </a:rPr>
                  <a:t>每个点组的数量不一定是</a:t>
                </a:r>
                <a:r>
                  <a:rPr lang="en-US" altLang="zh-CN" sz="2000" b="1" dirty="0">
                    <a:latin typeface="+mj-ea"/>
                    <a:ea typeface="+mj-ea"/>
                  </a:rPr>
                  <a:t>100</a:t>
                </a:r>
                <a:r>
                  <a:rPr lang="zh-CN" altLang="zh-CN" sz="2000" b="1" dirty="0">
                    <a:latin typeface="+mj-ea"/>
                    <a:ea typeface="+mj-ea"/>
                  </a:rPr>
                  <a:t>个，可能更多也可能更少，但至少包含</a:t>
                </a:r>
                <a:r>
                  <a:rPr lang="en-US" altLang="zh-CN" sz="2000" b="1" dirty="0">
                    <a:latin typeface="+mj-ea"/>
                    <a:ea typeface="+mj-ea"/>
                  </a:rPr>
                  <a:t>1</a:t>
                </a:r>
                <a:r>
                  <a:rPr lang="zh-CN" altLang="zh-CN" sz="2000" b="1" dirty="0">
                    <a:latin typeface="+mj-ea"/>
                    <a:ea typeface="+mj-ea"/>
                  </a:rPr>
                  <a:t>个点</a:t>
                </a:r>
              </a:p>
              <a:p>
                <a:pPr lvl="0"/>
                <a:r>
                  <a:rPr lang="en-US" altLang="zh-CN" sz="2000" b="1" dirty="0">
                    <a:latin typeface="+mj-ea"/>
                    <a:ea typeface="+mj-ea"/>
                  </a:rPr>
                  <a:t>(3)</a:t>
                </a:r>
                <a:r>
                  <a:rPr lang="zh-CN" altLang="zh-CN" sz="2000" b="1" dirty="0">
                    <a:latin typeface="+mj-ea"/>
                    <a:ea typeface="+mj-ea"/>
                  </a:rPr>
                  <a:t>我们希望每一组内的点距离一般都比较近，即每一组的点可以构成一个点簇</a:t>
                </a:r>
              </a:p>
              <a:p>
                <a:pPr lvl="0"/>
                <a:r>
                  <a:rPr lang="en-US" altLang="zh-CN" sz="2000" b="1" dirty="0">
                    <a:latin typeface="+mj-ea"/>
                    <a:ea typeface="+mj-ea"/>
                  </a:rPr>
                  <a:t>(4)</a:t>
                </a:r>
                <a:r>
                  <a:rPr lang="zh-CN" altLang="zh-CN" sz="2000" b="1" dirty="0">
                    <a:latin typeface="+mj-ea"/>
                    <a:ea typeface="+mj-ea"/>
                  </a:rPr>
                  <a:t>我们还希望不同组之间的点距离一般都比较远，以避免不同点组之间的混淆</a:t>
                </a:r>
                <a:endParaRPr lang="en-US" altLang="zh-CN" sz="2000" b="1" dirty="0">
                  <a:latin typeface="+mj-ea"/>
                  <a:ea typeface="+mj-ea"/>
                </a:endParaRPr>
              </a:p>
              <a:p>
                <a:pPr lvl="0"/>
                <a:endParaRPr lang="en-US" altLang="zh-CN" sz="2000" b="1" dirty="0">
                  <a:latin typeface="+mj-ea"/>
                  <a:ea typeface="+mj-ea"/>
                </a:endParaRPr>
              </a:p>
              <a:p>
                <a:pPr lvl="0"/>
                <a:endParaRPr lang="zh-CN" altLang="zh-CN" sz="2000" b="1" dirty="0">
                  <a:latin typeface="+mj-ea"/>
                  <a:ea typeface="+mj-ea"/>
                </a:endParaRPr>
              </a:p>
              <a:p>
                <a:r>
                  <a:rPr lang="zh-CN" altLang="zh-CN" sz="2400" b="1" dirty="0">
                    <a:latin typeface="+mj-ea"/>
                    <a:ea typeface="+mj-ea"/>
                  </a:rPr>
                  <a:t>基于这些条件与目标，你会如何设计分组的方法？大胆提出设想，简要论述理由，并且尽可能的用</a:t>
                </a:r>
                <a:r>
                  <a:rPr lang="en-US" altLang="zh-CN" sz="2400" b="1" dirty="0">
                    <a:latin typeface="+mj-ea"/>
                    <a:ea typeface="+mj-ea"/>
                  </a:rPr>
                  <a:t>MATLAB</a:t>
                </a:r>
                <a:r>
                  <a:rPr lang="zh-CN" altLang="zh-CN" sz="2400" b="1" dirty="0">
                    <a:latin typeface="+mj-ea"/>
                    <a:ea typeface="+mj-ea"/>
                  </a:rPr>
                  <a:t>代码实现你的想法。</a:t>
                </a:r>
                <a:endParaRPr lang="en-US" altLang="zh-CN" sz="2400" b="1" dirty="0">
                  <a:latin typeface="+mj-ea"/>
                  <a:ea typeface="+mj-ea"/>
                  <a:cs typeface="Courier New" panose="02070309020205020404" pitchFamily="49" charset="0"/>
                </a:endParaRPr>
              </a:p>
            </p:txBody>
          </p:sp>
        </mc:Choice>
        <mc:Fallback xmlns="">
          <p:sp>
            <p:nvSpPr>
              <p:cNvPr id="9" name="矩形 8">
                <a:extLst>
                  <a:ext uri="{FF2B5EF4-FFF2-40B4-BE49-F238E27FC236}">
                    <a16:creationId xmlns:a16="http://schemas.microsoft.com/office/drawing/2014/main" id="{2B047FCC-26FF-44EB-BA48-0FF1319F6486}"/>
                  </a:ext>
                </a:extLst>
              </p:cNvPr>
              <p:cNvSpPr>
                <a:spLocks noRot="1" noChangeAspect="1" noMove="1" noResize="1" noEditPoints="1" noAdjustHandles="1" noChangeArrowheads="1" noChangeShapeType="1" noTextEdit="1"/>
              </p:cNvSpPr>
              <p:nvPr/>
            </p:nvSpPr>
            <p:spPr>
              <a:xfrm>
                <a:off x="107504" y="980728"/>
                <a:ext cx="9073008" cy="5421612"/>
              </a:xfrm>
              <a:prstGeom prst="rect">
                <a:avLst/>
              </a:prstGeom>
              <a:blipFill>
                <a:blip r:embed="rId3"/>
                <a:stretch>
                  <a:fillRect l="-1075" t="-1237" r="-941" b="-1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945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85" y="-315416"/>
            <a:ext cx="7772400" cy="1143000"/>
          </a:xfrm>
        </p:spPr>
        <p:txBody>
          <a:bodyPr>
            <a:normAutofit/>
          </a:bodyPr>
          <a:lstStyle/>
          <a:p>
            <a:pPr algn="ctr" eaLnBrk="0" fontAlgn="base" hangingPunct="0">
              <a:spcAft>
                <a:spcPct val="0"/>
              </a:spcAft>
              <a:defRPr/>
            </a:pP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大题</a:t>
            </a:r>
            <a:r>
              <a:rPr lang="en-US" altLang="zh-CN"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4-</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开放性数学实验设计与实现（</a:t>
            </a:r>
            <a:r>
              <a:rPr lang="en-US" altLang="zh-CN" sz="3000" dirty="0">
                <a:solidFill>
                  <a:srgbClr val="FF0000"/>
                </a:solidFill>
                <a:latin typeface="微软雅黑" panose="020B0503020204020204" pitchFamily="34" charset="-122"/>
                <a:ea typeface="微软雅黑" panose="020B0503020204020204" pitchFamily="34" charset="-122"/>
                <a:cs typeface="Calibri" pitchFamily="34" charset="0"/>
              </a:rPr>
              <a:t>12</a:t>
            </a:r>
            <a:r>
              <a:rPr lang="zh-CN" altLang="en-US" sz="3000" dirty="0">
                <a:solidFill>
                  <a:srgbClr val="FF0000"/>
                </a:solidFill>
                <a:latin typeface="微软雅黑" panose="020B0503020204020204" pitchFamily="34" charset="-122"/>
                <a:ea typeface="微软雅黑" panose="020B0503020204020204" pitchFamily="34" charset="-122"/>
                <a:cs typeface="Calibri" pitchFamily="34" charset="0"/>
              </a:rPr>
              <a:t>分</a:t>
            </a:r>
            <a:r>
              <a:rPr lang="zh-CN" alt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0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0" name="矩形 9">
            <a:extLst>
              <a:ext uri="{FF2B5EF4-FFF2-40B4-BE49-F238E27FC236}">
                <a16:creationId xmlns:a16="http://schemas.microsoft.com/office/drawing/2014/main" id="{7FFBA0F3-21AA-4589-BE9B-4FC64E138BFD}"/>
              </a:ext>
            </a:extLst>
          </p:cNvPr>
          <p:cNvSpPr/>
          <p:nvPr/>
        </p:nvSpPr>
        <p:spPr>
          <a:xfrm>
            <a:off x="226682" y="827584"/>
            <a:ext cx="8807622"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参考</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代码从略</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。对思路的要求没有绝对限制。既不强制使用</a:t>
            </a:r>
            <a:r>
              <a:rPr lang="en-US" altLang="zh-CN" sz="2400" b="1" noProof="0" dirty="0">
                <a:latin typeface="Courier New" panose="02070309020205020404" pitchFamily="49" charset="0"/>
                <a:ea typeface="幼圆" panose="02010509060101010101" pitchFamily="49" charset="-122"/>
                <a:cs typeface="Courier New" panose="02070309020205020404" pitchFamily="49" charset="0"/>
              </a:rPr>
              <a:t>k-means</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，也不要求算法必须要合理或有效。仅转述算法名称没有原理解释的，按描述混乱判处。</a:t>
            </a:r>
            <a:endPar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1" name="矩形 10">
            <a:extLst>
              <a:ext uri="{FF2B5EF4-FFF2-40B4-BE49-F238E27FC236}">
                <a16:creationId xmlns:a16="http://schemas.microsoft.com/office/drawing/2014/main" id="{A4A36CF6-C1AA-46F0-80E5-02FF5C9E9E3D}"/>
              </a:ext>
            </a:extLst>
          </p:cNvPr>
          <p:cNvSpPr/>
          <p:nvPr/>
        </p:nvSpPr>
        <p:spPr>
          <a:xfrm>
            <a:off x="226682" y="2051434"/>
            <a:ext cx="880762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rgbClr val="7030A0"/>
                </a:solidFill>
                <a:latin typeface="Courier New" panose="02070309020205020404" pitchFamily="49" charset="0"/>
                <a:ea typeface="幼圆" panose="02010509060101010101" pitchFamily="49" charset="-122"/>
                <a:cs typeface="Courier New" panose="02070309020205020404" pitchFamily="49" charset="0"/>
              </a:rPr>
              <a:t>0</a:t>
            </a:r>
            <a:r>
              <a:rPr lang="zh-CN" altLang="en-US" sz="2400" b="1" dirty="0">
                <a:solidFill>
                  <a:srgbClr val="7030A0"/>
                </a:solidFill>
                <a:latin typeface="Courier New" panose="02070309020205020404" pitchFamily="49" charset="0"/>
                <a:ea typeface="幼圆" panose="02010509060101010101" pitchFamily="49" charset="-122"/>
                <a:cs typeface="Courier New" panose="02070309020205020404" pitchFamily="49" charset="0"/>
              </a:rPr>
              <a:t>分思想范例：交白卷，写“太难了我不会”，或仅抄题。</a:t>
            </a:r>
            <a:endParaRPr kumimoji="0" lang="en-US" altLang="zh-CN" sz="2400" b="1" i="0" u="none" strike="noStrike" kern="1200" cap="none" spc="0" normalizeH="0" baseline="0" noProof="0" dirty="0">
              <a:ln>
                <a:noFill/>
              </a:ln>
              <a:solidFill>
                <a:srgbClr val="7030A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2" name="矩形 11">
            <a:extLst>
              <a:ext uri="{FF2B5EF4-FFF2-40B4-BE49-F238E27FC236}">
                <a16:creationId xmlns:a16="http://schemas.microsoft.com/office/drawing/2014/main" id="{65A819B2-31D2-4B26-9020-13C4B5E9F755}"/>
              </a:ext>
            </a:extLst>
          </p:cNvPr>
          <p:cNvSpPr/>
          <p:nvPr/>
        </p:nvSpPr>
        <p:spPr>
          <a:xfrm>
            <a:off x="234036" y="2582787"/>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1-3</a:t>
            </a:r>
            <a:r>
              <a:rPr lang="zh-CN" altLang="en-US"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分思想分：仅仅描述了简单方法（区域分块或任选十个点找相邻点），且描述不清，思路混乱的。</a:t>
            </a:r>
            <a:endPar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0DFAB6CA-4DC0-45D2-BCB2-8692F2ED6530}"/>
              </a:ext>
            </a:extLst>
          </p:cNvPr>
          <p:cNvSpPr/>
          <p:nvPr/>
        </p:nvSpPr>
        <p:spPr>
          <a:xfrm>
            <a:off x="226682" y="3462565"/>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rgbClr val="00B0F0"/>
                </a:solidFill>
                <a:latin typeface="Courier New" panose="02070309020205020404" pitchFamily="49" charset="0"/>
                <a:ea typeface="幼圆" panose="02010509060101010101" pitchFamily="49" charset="-122"/>
                <a:cs typeface="Courier New" panose="02070309020205020404" pitchFamily="49" charset="0"/>
              </a:rPr>
              <a:t>4-5</a:t>
            </a:r>
            <a:r>
              <a:rPr lang="zh-CN" altLang="en-US" sz="2400" b="1" dirty="0">
                <a:solidFill>
                  <a:srgbClr val="00B0F0"/>
                </a:solidFill>
                <a:latin typeface="Courier New" panose="02070309020205020404" pitchFamily="49" charset="0"/>
                <a:ea typeface="幼圆" panose="02010509060101010101" pitchFamily="49" charset="-122"/>
                <a:cs typeface="Courier New" panose="02070309020205020404" pitchFamily="49" charset="0"/>
              </a:rPr>
              <a:t>分思想分：简单方法描述思路清晰、方法有明显不严谨之处。或较为有见解的想法描述不清、思路混乱的。</a:t>
            </a:r>
            <a:endParaRPr kumimoji="0" lang="en-US" altLang="zh-CN" sz="2400" b="1" i="0" u="none" strike="noStrike" kern="1200" cap="none" spc="0" normalizeH="0" baseline="0" noProof="0" dirty="0">
              <a:ln>
                <a:noFill/>
              </a:ln>
              <a:solidFill>
                <a:srgbClr val="00B0F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3" name="矩形 12">
            <a:extLst>
              <a:ext uri="{FF2B5EF4-FFF2-40B4-BE49-F238E27FC236}">
                <a16:creationId xmlns:a16="http://schemas.microsoft.com/office/drawing/2014/main" id="{198BE48F-F02A-4993-8250-7877B7C6C285}"/>
              </a:ext>
            </a:extLst>
          </p:cNvPr>
          <p:cNvSpPr/>
          <p:nvPr/>
        </p:nvSpPr>
        <p:spPr>
          <a:xfrm>
            <a:off x="234036" y="4363250"/>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rgbClr val="00B050"/>
                </a:solidFill>
                <a:latin typeface="Courier New" panose="02070309020205020404" pitchFamily="49" charset="0"/>
                <a:ea typeface="幼圆" panose="02010509060101010101" pitchFamily="49" charset="-122"/>
                <a:cs typeface="Courier New" panose="02070309020205020404" pitchFamily="49" charset="0"/>
              </a:rPr>
              <a:t>6</a:t>
            </a:r>
            <a:r>
              <a:rPr lang="zh-CN" altLang="en-US" sz="2400" b="1" dirty="0">
                <a:solidFill>
                  <a:srgbClr val="00B050"/>
                </a:solidFill>
                <a:latin typeface="Courier New" panose="02070309020205020404" pitchFamily="49" charset="0"/>
                <a:ea typeface="幼圆" panose="02010509060101010101" pitchFamily="49" charset="-122"/>
                <a:cs typeface="Courier New" panose="02070309020205020404" pitchFamily="49" charset="0"/>
              </a:rPr>
              <a:t>分思想分：简单方法描述清晰可靠、严谨。或经典、较有见解的方法描述清晰但方法有漏洞的。</a:t>
            </a:r>
            <a:endParaRPr kumimoji="0" lang="en-US" altLang="zh-CN" sz="2400" b="1" i="0" u="none" strike="noStrike" kern="1200" cap="none" spc="0" normalizeH="0" baseline="0" noProof="0" dirty="0">
              <a:ln>
                <a:noFill/>
              </a:ln>
              <a:solidFill>
                <a:srgbClr val="00B05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4" name="矩形 13">
            <a:extLst>
              <a:ext uri="{FF2B5EF4-FFF2-40B4-BE49-F238E27FC236}">
                <a16:creationId xmlns:a16="http://schemas.microsoft.com/office/drawing/2014/main" id="{290DBA13-6CE4-4ADD-AED7-3981DBACD3E8}"/>
              </a:ext>
            </a:extLst>
          </p:cNvPr>
          <p:cNvSpPr/>
          <p:nvPr/>
        </p:nvSpPr>
        <p:spPr>
          <a:xfrm>
            <a:off x="226682" y="5263935"/>
            <a:ext cx="880762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7</a:t>
            </a:r>
            <a:r>
              <a:rPr lang="zh-CN" altLang="en-US"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分思想分：清晰准确的经典描述，或稍有漏洞的原创想法。</a:t>
            </a:r>
            <a:endParaRPr kumimoji="0" lang="en-US" altLang="zh-CN" sz="2400" b="1" i="0" u="none" strike="noStrike" kern="1200" cap="none" spc="0" normalizeH="0" baseline="0" noProof="0" dirty="0">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5" name="矩形 14">
            <a:extLst>
              <a:ext uri="{FF2B5EF4-FFF2-40B4-BE49-F238E27FC236}">
                <a16:creationId xmlns:a16="http://schemas.microsoft.com/office/drawing/2014/main" id="{DB05A51A-42F9-4DF9-802A-2C0A4E166CDF}"/>
              </a:ext>
            </a:extLst>
          </p:cNvPr>
          <p:cNvSpPr/>
          <p:nvPr/>
        </p:nvSpPr>
        <p:spPr>
          <a:xfrm>
            <a:off x="234036" y="5795288"/>
            <a:ext cx="880762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8</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分思想范例：经典方法到位、透彻的描述，或基本无漏洞的原创新想法。</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379979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考试预期的改卷尺度与区分度</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8" name="矩形 7">
            <a:extLst>
              <a:ext uri="{FF2B5EF4-FFF2-40B4-BE49-F238E27FC236}">
                <a16:creationId xmlns:a16="http://schemas.microsoft.com/office/drawing/2014/main" id="{180C354C-F3AF-4E9C-B08D-501D997AC2D8}"/>
              </a:ext>
            </a:extLst>
          </p:cNvPr>
          <p:cNvSpPr/>
          <p:nvPr/>
        </p:nvSpPr>
        <p:spPr>
          <a:xfrm>
            <a:off x="125760" y="859724"/>
            <a:ext cx="8892480" cy="5801588"/>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srgbClr val="FF0000"/>
                </a:solidFill>
                <a:latin typeface="+mj-ea"/>
                <a:ea typeface="+mj-ea"/>
              </a:rPr>
              <a:t>课程本身就是用来学的，不是用来考的</a:t>
            </a:r>
            <a:r>
              <a:rPr lang="zh-CN" altLang="en-US" sz="2400" b="1" dirty="0">
                <a:solidFill>
                  <a:prstClr val="black"/>
                </a:solidFill>
                <a:latin typeface="+mj-ea"/>
                <a:ea typeface="+mj-ea"/>
              </a:rPr>
              <a:t>！只要平时认真完成作业，及格所需要的期末分数不高。但部分同学的作业质量一般，想必是学的不太透彻。期末还得努力一把！</a:t>
            </a: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实际阅卷的尺度很可能会受到同学们答题质量的影响，如果大家答得普遍不好，那么就会改的稍松，反之亦然。我会浏览部分同学的考卷后</a:t>
            </a:r>
            <a:r>
              <a:rPr lang="zh-CN" altLang="en-US" sz="2400" b="1" dirty="0">
                <a:solidFill>
                  <a:srgbClr val="FF0000"/>
                </a:solidFill>
                <a:latin typeface="+mj-ea"/>
                <a:ea typeface="+mj-ea"/>
              </a:rPr>
              <a:t>再亲自以完全相同的尺度逐一阅卷</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因为</a:t>
            </a:r>
            <a:r>
              <a:rPr lang="en-US" altLang="zh-CN" sz="2400" b="1" dirty="0">
                <a:solidFill>
                  <a:prstClr val="black"/>
                </a:solidFill>
                <a:latin typeface="幼圆" panose="02010509060101010101" pitchFamily="49" charset="-122"/>
                <a:ea typeface="幼圆" panose="02010509060101010101" pitchFamily="49" charset="-122"/>
              </a:rPr>
              <a:t>36%</a:t>
            </a:r>
            <a:r>
              <a:rPr lang="zh-CN" altLang="en-US" sz="2400" b="1" dirty="0">
                <a:solidFill>
                  <a:prstClr val="black"/>
                </a:solidFill>
                <a:latin typeface="幼圆" panose="02010509060101010101" pitchFamily="49" charset="-122"/>
                <a:ea typeface="幼圆" panose="02010509060101010101" pitchFamily="49" charset="-122"/>
              </a:rPr>
              <a:t>的平时成绩满分上不封顶，期末有些许难题，总评分数预期</a:t>
            </a:r>
            <a:r>
              <a:rPr lang="en-US" altLang="zh-CN" sz="2400" b="1" dirty="0">
                <a:solidFill>
                  <a:prstClr val="black"/>
                </a:solidFill>
                <a:latin typeface="幼圆" panose="02010509060101010101" pitchFamily="49" charset="-122"/>
                <a:ea typeface="幼圆" panose="02010509060101010101" pitchFamily="49" charset="-122"/>
              </a:rPr>
              <a:t>95</a:t>
            </a:r>
            <a:r>
              <a:rPr lang="zh-CN" altLang="en-US" sz="2400" b="1" dirty="0">
                <a:solidFill>
                  <a:prstClr val="black"/>
                </a:solidFill>
                <a:latin typeface="幼圆" panose="02010509060101010101" pitchFamily="49" charset="-122"/>
                <a:ea typeface="幼圆" panose="02010509060101010101" pitchFamily="49" charset="-122"/>
              </a:rPr>
              <a:t>分人数会在</a:t>
            </a:r>
            <a:r>
              <a:rPr lang="en-US" altLang="zh-CN" sz="2400" b="1" dirty="0">
                <a:solidFill>
                  <a:prstClr val="black"/>
                </a:solidFill>
                <a:latin typeface="幼圆" panose="02010509060101010101" pitchFamily="49" charset="-122"/>
                <a:ea typeface="幼圆" panose="02010509060101010101" pitchFamily="49" charset="-122"/>
              </a:rPr>
              <a:t>20%</a:t>
            </a:r>
            <a:r>
              <a:rPr lang="zh-CN" altLang="en-US" sz="2400" b="1">
                <a:solidFill>
                  <a:prstClr val="black"/>
                </a:solidFill>
                <a:latin typeface="幼圆" panose="02010509060101010101" pitchFamily="49" charset="-122"/>
                <a:ea typeface="幼圆" panose="02010509060101010101" pitchFamily="49" charset="-122"/>
              </a:rPr>
              <a:t>左右，</a:t>
            </a:r>
            <a:r>
              <a:rPr lang="en-US" altLang="zh-CN" sz="2400" b="1" dirty="0">
                <a:solidFill>
                  <a:prstClr val="black"/>
                </a:solidFill>
                <a:latin typeface="幼圆" panose="02010509060101010101" pitchFamily="49" charset="-122"/>
                <a:ea typeface="幼圆" panose="02010509060101010101" pitchFamily="49" charset="-122"/>
              </a:rPr>
              <a:t>90</a:t>
            </a:r>
            <a:r>
              <a:rPr lang="zh-CN" altLang="en-US" sz="2400" b="1" dirty="0">
                <a:solidFill>
                  <a:prstClr val="black"/>
                </a:solidFill>
                <a:latin typeface="幼圆" panose="02010509060101010101" pitchFamily="49" charset="-122"/>
                <a:ea typeface="幼圆" panose="02010509060101010101" pitchFamily="49" charset="-122"/>
              </a:rPr>
              <a:t>分的人数在</a:t>
            </a:r>
            <a:r>
              <a:rPr lang="en-US" altLang="zh-CN" sz="2400" b="1" dirty="0">
                <a:solidFill>
                  <a:prstClr val="black"/>
                </a:solidFill>
                <a:latin typeface="幼圆" panose="02010509060101010101" pitchFamily="49" charset="-122"/>
                <a:ea typeface="幼圆" panose="02010509060101010101" pitchFamily="49" charset="-122"/>
              </a:rPr>
              <a:t>50%</a:t>
            </a:r>
            <a:r>
              <a:rPr lang="zh-CN" altLang="en-US" sz="2400" b="1" dirty="0">
                <a:solidFill>
                  <a:prstClr val="black"/>
                </a:solidFill>
                <a:latin typeface="幼圆" panose="02010509060101010101" pitchFamily="49" charset="-122"/>
                <a:ea typeface="幼圆" panose="02010509060101010101" pitchFamily="49" charset="-122"/>
              </a:rPr>
              <a:t>以内。大部分同学的分数集中在</a:t>
            </a:r>
            <a:r>
              <a:rPr lang="en-US" altLang="zh-CN" sz="2400" b="1" dirty="0">
                <a:solidFill>
                  <a:prstClr val="black"/>
                </a:solidFill>
                <a:latin typeface="幼圆" panose="02010509060101010101" pitchFamily="49" charset="-122"/>
                <a:ea typeface="幼圆" panose="02010509060101010101" pitchFamily="49" charset="-122"/>
              </a:rPr>
              <a:t>75~95</a:t>
            </a:r>
            <a:r>
              <a:rPr lang="zh-CN" altLang="en-US" sz="2400" b="1" dirty="0">
                <a:solidFill>
                  <a:prstClr val="black"/>
                </a:solidFill>
                <a:latin typeface="幼圆" panose="02010509060101010101" pitchFamily="49" charset="-122"/>
                <a:ea typeface="幼圆" panose="02010509060101010101" pitchFamily="49" charset="-122"/>
              </a:rPr>
              <a:t>之间。漏交作业的同学及时补交！</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14549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结语（周二班还有一次有趣的课）</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8" name="矩形 7">
            <a:extLst>
              <a:ext uri="{FF2B5EF4-FFF2-40B4-BE49-F238E27FC236}">
                <a16:creationId xmlns:a16="http://schemas.microsoft.com/office/drawing/2014/main" id="{180C354C-F3AF-4E9C-B08D-501D997AC2D8}"/>
              </a:ext>
            </a:extLst>
          </p:cNvPr>
          <p:cNvSpPr/>
          <p:nvPr/>
        </p:nvSpPr>
        <p:spPr>
          <a:xfrm>
            <a:off x="125760" y="859724"/>
            <a:ext cx="8892480" cy="550920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第二次带这门课了，我仍然如首次带课一样，希望课程有新意有内涵。幸好，大家的优秀促使我努力的让课程内容变得丰富。但你们也要把握好自己的未来，掌握好所有必要的核心课程。</a:t>
            </a:r>
            <a:endParaRPr lang="en-US" altLang="zh-CN" sz="2400" b="1" dirty="0">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大家有幸选择了数学这个学院，时隔多年，你们会认识到很多其他的知识可以以后补充，而数学思维的锻炼往往不会再有。</a:t>
            </a: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请同学们不论将来是做纯数学，做应用数学，还是</a:t>
            </a:r>
            <a:r>
              <a:rPr lang="en-US" altLang="zh-CN" sz="2400" b="1" dirty="0">
                <a:solidFill>
                  <a:prstClr val="black"/>
                </a:solidFill>
                <a:latin typeface="幼圆" panose="02010509060101010101" pitchFamily="49" charset="-122"/>
                <a:ea typeface="幼圆" panose="02010509060101010101" pitchFamily="49" charset="-122"/>
              </a:rPr>
              <a:t>QTMD</a:t>
            </a:r>
            <a:r>
              <a:rPr lang="zh-CN" altLang="en-US" sz="2400" b="1" dirty="0">
                <a:solidFill>
                  <a:prstClr val="black"/>
                </a:solidFill>
                <a:latin typeface="幼圆" panose="02010509060101010101" pitchFamily="49" charset="-122"/>
                <a:ea typeface="幼圆" panose="02010509060101010101" pitchFamily="49" charset="-122"/>
              </a:rPr>
              <a:t>数学，都能在这门课中学有所成，</a:t>
            </a:r>
            <a:r>
              <a:rPr lang="zh-CN" altLang="en-US" sz="2400" b="1" dirty="0">
                <a:solidFill>
                  <a:srgbClr val="FF0000"/>
                </a:solidFill>
                <a:latin typeface="幼圆" panose="02010509060101010101" pitchFamily="49" charset="-122"/>
                <a:ea typeface="幼圆" panose="02010509060101010101" pitchFamily="49" charset="-122"/>
              </a:rPr>
              <a:t>享受学习的过程</a:t>
            </a:r>
            <a:r>
              <a:rPr lang="zh-CN" altLang="en-US" sz="2400" b="1" dirty="0">
                <a:solidFill>
                  <a:prstClr val="black"/>
                </a:solidFill>
                <a:latin typeface="幼圆" panose="02010509060101010101" pitchFamily="49" charset="-122"/>
                <a:ea typeface="幼圆" panose="02010509060101010101" pitchFamily="49" charset="-122"/>
              </a:rPr>
              <a:t>！</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04820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6000" dirty="0">
                <a:solidFill>
                  <a:srgbClr val="00B0F0"/>
                </a:solidFill>
                <a:latin typeface="Calibri" pitchFamily="34" charset="0"/>
                <a:cs typeface="Calibri" pitchFamily="34" charset="0"/>
              </a:rPr>
              <a:t>祝大家考试顺利</a:t>
            </a:r>
            <a:r>
              <a:rPr lang="en-US" altLang="zh-CN" sz="6000" i="0" dirty="0">
                <a:solidFill>
                  <a:srgbClr val="00B0F0"/>
                </a:solidFill>
                <a:latin typeface="Calibri" pitchFamily="34" charset="0"/>
                <a:cs typeface="Calibri" pitchFamily="34" charset="0"/>
              </a:rPr>
              <a:t>!</a:t>
            </a:r>
            <a:endParaRPr lang="zh-CN" altLang="en-US" sz="6000" i="0" dirty="0">
              <a:solidFill>
                <a:srgbClr val="00B0F0"/>
              </a:solidFill>
              <a:latin typeface="Calibri" pitchFamily="34" charset="0"/>
              <a:cs typeface="Calibri" pitchFamily="34" charset="0"/>
            </a:endParaRPr>
          </a:p>
        </p:txBody>
      </p:sp>
      <p:sp>
        <p:nvSpPr>
          <p:cNvPr id="5" name="TextBox 4"/>
          <p:cNvSpPr txBox="1"/>
          <p:nvPr/>
        </p:nvSpPr>
        <p:spPr>
          <a:xfrm>
            <a:off x="1547664" y="3446615"/>
            <a:ext cx="5904656" cy="523220"/>
          </a:xfrm>
          <a:prstGeom prst="rect">
            <a:avLst/>
          </a:prstGeom>
          <a:noFill/>
        </p:spPr>
        <p:txBody>
          <a:bodyPr wrap="square" rtlCol="0">
            <a:spAutoFit/>
          </a:bodyPr>
          <a:lstStyle/>
          <a:p>
            <a:pPr lvl="0" algn="ctr">
              <a:defRPr/>
            </a:pPr>
            <a:r>
              <a:rPr lang="zh-CN" altLang="en-US" sz="2800">
                <a:solidFill>
                  <a:srgbClr val="C47546"/>
                </a:solidFill>
                <a:latin typeface="Calibri" pitchFamily="34" charset="0"/>
                <a:cs typeface="Calibri" pitchFamily="34" charset="0"/>
              </a:rPr>
              <a:t>欢迎同学们积极提问、交流</a:t>
            </a:r>
            <a:endParaRPr lang="zh-CN" altLang="en-US" sz="2800" dirty="0">
              <a:solidFill>
                <a:srgbClr val="C47546"/>
              </a:solidFill>
              <a:latin typeface="Calibri" pitchFamily="34" charset="0"/>
              <a:cs typeface="Calibri" pitchFamily="34" charset="0"/>
            </a:endParaRPr>
          </a:p>
        </p:txBody>
      </p:sp>
      <p:sp>
        <p:nvSpPr>
          <p:cNvPr id="4" name="TextBox 3"/>
          <p:cNvSpPr txBox="1"/>
          <p:nvPr/>
        </p:nvSpPr>
        <p:spPr>
          <a:xfrm>
            <a:off x="1561255" y="4606536"/>
            <a:ext cx="5904656" cy="523220"/>
          </a:xfrm>
          <a:prstGeom prst="rect">
            <a:avLst/>
          </a:prstGeom>
          <a:noFill/>
        </p:spPr>
        <p:txBody>
          <a:bodyPr wrap="square" rtlCol="0">
            <a:spAutoFit/>
          </a:bodyPr>
          <a:lstStyle/>
          <a:p>
            <a:pPr algn="ctr"/>
            <a:r>
              <a:rPr lang="en-US" altLang="zh-CN" sz="2800" dirty="0">
                <a:solidFill>
                  <a:srgbClr val="C47546"/>
                </a:solidFill>
                <a:latin typeface="Calibri" pitchFamily="34" charset="0"/>
                <a:cs typeface="Calibri" pitchFamily="34" charset="0"/>
                <a:hlinkClick r:id="rId2"/>
              </a:rPr>
              <a:t>sysumatlab@163.com</a:t>
            </a:r>
            <a:r>
              <a:rPr lang="en-US" altLang="zh-CN" sz="2800" dirty="0">
                <a:solidFill>
                  <a:srgbClr val="C47546"/>
                </a:solidFill>
                <a:latin typeface="Calibri" pitchFamily="34" charset="0"/>
                <a:cs typeface="Calibri" pitchFamily="34" charset="0"/>
              </a:rPr>
              <a:t> </a:t>
            </a:r>
          </a:p>
        </p:txBody>
      </p:sp>
    </p:spTree>
    <p:extLst>
      <p:ext uri="{BB962C8B-B14F-4D97-AF65-F5344CB8AC3E}">
        <p14:creationId xmlns:p14="http://schemas.microsoft.com/office/powerpoint/2010/main" val="3989978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的基础操作与概念</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971600"/>
            <a:ext cx="8686252" cy="135421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的合法变量名问题：说出下列变量名合法的一个</a:t>
            </a:r>
            <a:endPar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lang="en-US" altLang="zh-CN" sz="2400" b="1" dirty="0">
                <a:latin typeface="Courier New" panose="02070309020205020404" pitchFamily="49" charset="0"/>
                <a:ea typeface="幼圆" panose="02010509060101010101" pitchFamily="49" charset="-122"/>
                <a:cs typeface="Courier New" panose="02070309020205020404" pitchFamily="49" charset="0"/>
              </a:rPr>
              <a:t>a-b        4a         for        i2</a:t>
            </a: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i2</a:t>
            </a:r>
          </a:p>
        </p:txBody>
      </p:sp>
      <p:sp>
        <p:nvSpPr>
          <p:cNvPr id="5" name="矩形 4">
            <a:extLst>
              <a:ext uri="{FF2B5EF4-FFF2-40B4-BE49-F238E27FC236}">
                <a16:creationId xmlns:a16="http://schemas.microsoft.com/office/drawing/2014/main" id="{63228E06-321F-4A0E-AF50-E1A8C1AC063F}"/>
              </a:ext>
            </a:extLst>
          </p:cNvPr>
          <p:cNvSpPr/>
          <p:nvPr/>
        </p:nvSpPr>
        <p:spPr>
          <a:xfrm>
            <a:off x="323527" y="2420888"/>
            <a:ext cx="8686252" cy="907941"/>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的特殊表达式：</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运行</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0/0</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会输出什么？</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kumimoji="0" lang="en-US" altLang="zh-CN" sz="2400" b="1" i="0" u="none" strike="noStrike" kern="1200" cap="none" spc="0" normalizeH="0" baseline="0" noProof="0" dirty="0" err="1">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NaN</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 </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nan</a:t>
            </a: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也对）</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6" name="矩形 5">
            <a:extLst>
              <a:ext uri="{FF2B5EF4-FFF2-40B4-BE49-F238E27FC236}">
                <a16:creationId xmlns:a16="http://schemas.microsoft.com/office/drawing/2014/main" id="{5BE8A2FB-922E-4145-A79D-9D5E9F228F8F}"/>
              </a:ext>
            </a:extLst>
          </p:cNvPr>
          <p:cNvSpPr/>
          <p:nvPr/>
        </p:nvSpPr>
        <p:spPr>
          <a:xfrm>
            <a:off x="323527" y="3434220"/>
            <a:ext cx="8686252" cy="907941"/>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的特殊表达式</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难</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运行</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(-1)/0</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输出什么？</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Inf</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  </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inf</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也对）</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28A64CA2-289A-46DD-8792-253C25D9A65A}"/>
              </a:ext>
            </a:extLst>
          </p:cNvPr>
          <p:cNvSpPr/>
          <p:nvPr/>
        </p:nvSpPr>
        <p:spPr>
          <a:xfrm>
            <a:off x="323527" y="4376087"/>
            <a:ext cx="8686252" cy="1277273"/>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的特殊表达式：</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若</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和</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j</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都已已经成为被定义过的变量，想要获得虚数单位</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i</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，应该如何获取</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不唯一，可以是</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1i</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，也可以用</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sqrt(-1)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，等等</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3527" y="5653360"/>
            <a:ext cx="868625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帮助系统</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除了帮助系统外，了解三个函数</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help,helpwin,doc</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的区别与联系</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367561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的基础界面与操作</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971600"/>
            <a:ext cx="8686252"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能够简述当前文件夹、内存工作区的原理与用法。</a:t>
            </a:r>
            <a:endPar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5" name="矩形 4">
            <a:extLst>
              <a:ext uri="{FF2B5EF4-FFF2-40B4-BE49-F238E27FC236}">
                <a16:creationId xmlns:a16="http://schemas.microsoft.com/office/drawing/2014/main" id="{63228E06-321F-4A0E-AF50-E1A8C1AC063F}"/>
              </a:ext>
            </a:extLst>
          </p:cNvPr>
          <p:cNvSpPr/>
          <p:nvPr/>
        </p:nvSpPr>
        <p:spPr>
          <a:xfrm>
            <a:off x="323527" y="1573972"/>
            <a:ext cx="868625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几种常见的用于显示双精度型数值的</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format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：包括默认</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format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long, rat, short, </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等等</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6" name="矩形 5">
            <a:extLst>
              <a:ext uri="{FF2B5EF4-FFF2-40B4-BE49-F238E27FC236}">
                <a16:creationId xmlns:a16="http://schemas.microsoft.com/office/drawing/2014/main" id="{5BE8A2FB-922E-4145-A79D-9D5E9F228F8F}"/>
              </a:ext>
            </a:extLst>
          </p:cNvPr>
          <p:cNvSpPr/>
          <p:nvPr/>
        </p:nvSpPr>
        <p:spPr>
          <a:xfrm>
            <a:off x="323527" y="2477475"/>
            <a:ext cx="8686252" cy="907941"/>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命令窗常用功能：什么命令可以清除指令窗的显示内容</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clc</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28A64CA2-289A-46DD-8792-253C25D9A65A}"/>
              </a:ext>
            </a:extLst>
          </p:cNvPr>
          <p:cNvSpPr/>
          <p:nvPr/>
        </p:nvSpPr>
        <p:spPr>
          <a:xfrm>
            <a:off x="323527" y="3457923"/>
            <a:ext cx="8686252" cy="2092881"/>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文件编辑器的必要快捷键与功能：</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如运行程序、设置断点、快速注释一行或多行代码。</a:t>
            </a:r>
            <a:endPar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样题：</a:t>
            </a:r>
            <a:r>
              <a:rPr kumimoji="0" lang="en-US" altLang="zh-CN" sz="2400" b="1" i="0" u="none" strike="noStrike" kern="1200" cap="none" spc="0" normalizeH="0" baseline="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在编辑完一段脚本后，用什么快捷键可以运行脚本的代码？</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F5</a:t>
            </a:r>
          </a:p>
        </p:txBody>
      </p:sp>
      <p:sp>
        <p:nvSpPr>
          <p:cNvPr id="9" name="矩形 8">
            <a:extLst>
              <a:ext uri="{FF2B5EF4-FFF2-40B4-BE49-F238E27FC236}">
                <a16:creationId xmlns:a16="http://schemas.microsoft.com/office/drawing/2014/main" id="{F5750004-5121-4A23-879C-751D4F96BC3F}"/>
              </a:ext>
            </a:extLst>
          </p:cNvPr>
          <p:cNvSpPr/>
          <p:nvPr/>
        </p:nvSpPr>
        <p:spPr>
          <a:xfrm>
            <a:off x="323527" y="5550804"/>
            <a:ext cx="8686252" cy="1277273"/>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标点的使用</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的大括号（</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）主要用于哪一种类型数据的定义与内容援引？</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答案：胞元（或</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cell</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297796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的符号运算</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5BE8A2FB-922E-4145-A79D-9D5E9F228F8F}"/>
              </a:ext>
            </a:extLst>
          </p:cNvPr>
          <p:cNvSpPr/>
          <p:nvPr/>
        </p:nvSpPr>
        <p:spPr>
          <a:xfrm>
            <a:off x="323527" y="971600"/>
            <a:ext cx="8686252" cy="1277273"/>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的默认变量：假设</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有符号表达式</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Eq</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，那么</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symvar</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Eq</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的返回值是什么？按什么顺序排序？</a:t>
            </a:r>
            <a:endPar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所有的基本符号</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变量</a:t>
            </a:r>
            <a:r>
              <a:rPr lang="zh-CN" altLang="en-US" sz="2400" b="1" noProof="0" dirty="0">
                <a:solidFill>
                  <a:srgbClr val="FF0000"/>
                </a:solidFill>
                <a:latin typeface="Courier New" panose="02070309020205020404" pitchFamily="49" charset="0"/>
                <a:ea typeface="幼圆" panose="02010509060101010101" pitchFamily="49" charset="-122"/>
                <a:cs typeface="Courier New" panose="02070309020205020404" pitchFamily="49" charset="0"/>
              </a:rPr>
              <a:t>，字典序</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28A64CA2-289A-46DD-8792-253C25D9A65A}"/>
              </a:ext>
            </a:extLst>
          </p:cNvPr>
          <p:cNvSpPr/>
          <p:nvPr/>
        </p:nvSpPr>
        <p:spPr>
          <a:xfrm>
            <a:off x="323527" y="2508873"/>
            <a:ext cx="8686252" cy="1277273"/>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符号限定性假设：假设已经限定符号型变量</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此时如果需要追加假设</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a&gt;0</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，应该如何键入</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并令？</a:t>
            </a:r>
            <a:endPar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assumeAlso</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(a&gt;0);</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（大小写错误扣</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分）</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45669" y="5418794"/>
            <a:ext cx="8686252" cy="907941"/>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其他基础符号运算功能：</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subs</a:t>
            </a: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,simplify,</a:t>
            </a:r>
          </a:p>
          <a:p>
            <a:pPr marR="0" lvl="0" algn="l" defTabSz="914400" rtl="0" eaLnBrk="1" fontAlgn="auto" latinLnBrk="0" hangingPunct="1">
              <a:lnSpc>
                <a:spcPct val="100000"/>
              </a:lnSpc>
              <a:spcBef>
                <a:spcPts val="580"/>
              </a:spcBef>
              <a:spcAft>
                <a:spcPts val="0"/>
              </a:spcAft>
              <a:buClr>
                <a:srgbClr val="00B050"/>
              </a:buClr>
              <a:buSzPct val="85000"/>
              <a:tabLst/>
              <a:defRPr/>
            </a:pP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pretty</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这些函数的含义与简单应用。</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B0DB16F-F640-4FB0-B736-9FBD7DA823E5}"/>
                  </a:ext>
                </a:extLst>
              </p:cNvPr>
              <p:cNvSpPr/>
              <p:nvPr/>
            </p:nvSpPr>
            <p:spPr>
              <a:xfrm>
                <a:off x="323527" y="3977048"/>
                <a:ext cx="8686252" cy="1277273"/>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en-US" altLang="zh-CN"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MATLAB</a:t>
                </a:r>
                <a:r>
                  <a:rPr kumimoji="0" lang="zh-CN" altLang="en-US" sz="2400" b="1" i="0" u="none" strike="noStrike" kern="1200" cap="none" spc="0" normalizeH="0" baseline="0" noProof="0" dirty="0">
                    <a:ln>
                      <a:noFill/>
                    </a:ln>
                    <a:solidFill>
                      <a:prstClr val="black"/>
                    </a:solidFill>
                    <a:effectLst/>
                    <a:uLnTx/>
                    <a:uFillTx/>
                    <a:latin typeface="Courier New" panose="02070309020205020404" pitchFamily="49" charset="0"/>
                    <a:ea typeface="幼圆" panose="02010509060101010101" pitchFamily="49" charset="-122"/>
                    <a:cs typeface="Courier New" panose="02070309020205020404" pitchFamily="49" charset="0"/>
                  </a:rPr>
                  <a:t>的</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符号型位数截取功能</a:t>
                </a:r>
                <a:r>
                  <a:rPr lang="en-US" altLang="zh-CN" sz="2400" b="1"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vpa</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digits</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：计算</a:t>
                </a:r>
                <a14:m>
                  <m:oMath xmlns:m="http://schemas.openxmlformats.org/officeDocument/2006/math">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𝝅</m:t>
                    </m:r>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的前</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40</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位如何编写</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代码？</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vpa</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(pi,40)</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10" name="矩形 9">
                <a:extLst>
                  <a:ext uri="{FF2B5EF4-FFF2-40B4-BE49-F238E27FC236}">
                    <a16:creationId xmlns:a16="http://schemas.microsoft.com/office/drawing/2014/main" id="{AB0DB16F-F640-4FB0-B736-9FBD7DA823E5}"/>
                  </a:ext>
                </a:extLst>
              </p:cNvPr>
              <p:cNvSpPr>
                <a:spLocks noRot="1" noChangeAspect="1" noMove="1" noResize="1" noEditPoints="1" noAdjustHandles="1" noChangeArrowheads="1" noChangeShapeType="1" noTextEdit="1"/>
              </p:cNvSpPr>
              <p:nvPr/>
            </p:nvSpPr>
            <p:spPr>
              <a:xfrm>
                <a:off x="323527" y="3977048"/>
                <a:ext cx="8686252" cy="1277273"/>
              </a:xfrm>
              <a:prstGeom prst="rect">
                <a:avLst/>
              </a:prstGeom>
              <a:blipFill>
                <a:blip r:embed="rId3"/>
                <a:stretch>
                  <a:fillRect l="-1053" t="-6667" r="-912" b="-104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480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的符号微积分</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5BE8A2FB-922E-4145-A79D-9D5E9F228F8F}"/>
              </a:ext>
            </a:extLst>
          </p:cNvPr>
          <p:cNvSpPr/>
          <p:nvPr/>
        </p:nvSpPr>
        <p:spPr>
          <a:xfrm>
            <a:off x="150000" y="971600"/>
            <a:ext cx="8686252"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需要熟练掌握</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的符号极限运算函数</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limit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，求导函数</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diff</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与</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jacobian</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，泰勒展开函数</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taylor</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，级数求和</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symsum</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，不定积分与定积分运算</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int</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，微分方程组解法</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dsolve</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，一般方程与方程组求解方法</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solve</a:t>
            </a:r>
            <a:endParaRPr kumimoji="0" lang="en-US" altLang="zh-CN" sz="2400" b="1" i="0" u="none" strike="noStrike" kern="1200" cap="none" spc="0" normalizeH="0" baseline="0" noProof="0" dirty="0">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8A64CA2-289A-46DD-8792-253C25D9A65A}"/>
                  </a:ext>
                </a:extLst>
              </p:cNvPr>
              <p:cNvSpPr/>
              <p:nvPr/>
            </p:nvSpPr>
            <p:spPr>
              <a:xfrm>
                <a:off x="150000" y="2583580"/>
                <a:ext cx="8686252" cy="185704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：假设已键入</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syms</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x</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，利用符号运算计算</a:t>
                </a:r>
                <a14:m>
                  <m:oMath xmlns:m="http://schemas.openxmlformats.org/officeDocument/2006/math">
                    <m:func>
                      <m:func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uncPr>
                      <m:fName>
                        <m:limLow>
                          <m:limLow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limLowPr>
                          <m:e>
                            <m:r>
                              <m:rPr>
                                <m:sty m:val="p"/>
                              </m:rPr>
                              <a:rPr lang="en-US" altLang="zh-CN" sz="2400" b="0"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lim</m:t>
                            </m:r>
                          </m:e>
                          <m:lim>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𝟏</m:t>
                            </m:r>
                          </m:lim>
                        </m:limLow>
                      </m:fName>
                      <m:e>
                        <m:f>
                          <m:f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Pr>
                          <m:num>
                            <m:func>
                              <m:func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sz="2400" b="0"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ln</m:t>
                                </m:r>
                              </m:fName>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e>
                            </m:func>
                          </m:num>
                          <m:den>
                            <m:func>
                              <m:func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sz="2400" b="0"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sin</m:t>
                                </m:r>
                              </m:fName>
                              <m:e>
                                <m:d>
                                  <m:d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dPr>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𝟏</m:t>
                                    </m:r>
                                  </m:e>
                                </m:d>
                              </m:e>
                            </m:func>
                          </m:den>
                        </m:f>
                      </m:e>
                    </m:func>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代码为？</a:t>
                </a:r>
                <a:endPar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limit(log(x)/sin(x-1),x,1) </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（写</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ln</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扣</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分</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不知道</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limit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函数或直接把极限结果</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写上去的得</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0</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分）</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8" name="矩形 7">
                <a:extLst>
                  <a:ext uri="{FF2B5EF4-FFF2-40B4-BE49-F238E27FC236}">
                    <a16:creationId xmlns:a16="http://schemas.microsoft.com/office/drawing/2014/main" id="{28A64CA2-289A-46DD-8792-253C25D9A65A}"/>
                  </a:ext>
                </a:extLst>
              </p:cNvPr>
              <p:cNvSpPr>
                <a:spLocks noRot="1" noChangeAspect="1" noMove="1" noResize="1" noEditPoints="1" noAdjustHandles="1" noChangeArrowheads="1" noChangeShapeType="1" noTextEdit="1"/>
              </p:cNvSpPr>
              <p:nvPr/>
            </p:nvSpPr>
            <p:spPr>
              <a:xfrm>
                <a:off x="150000" y="2583580"/>
                <a:ext cx="8686252" cy="1857047"/>
              </a:xfrm>
              <a:prstGeom prst="rect">
                <a:avLst/>
              </a:prstGeom>
              <a:blipFill>
                <a:blip r:embed="rId3"/>
                <a:stretch>
                  <a:fillRect l="-1123" r="-982" b="-75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5750004-5121-4A23-879C-751D4F96BC3F}"/>
                  </a:ext>
                </a:extLst>
              </p:cNvPr>
              <p:cNvSpPr/>
              <p:nvPr/>
            </p:nvSpPr>
            <p:spPr>
              <a:xfrm>
                <a:off x="153428" y="5461595"/>
                <a:ext cx="8686252" cy="107567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3</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假设已键入</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syms</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x</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，计算</a:t>
                </a:r>
                <a14:m>
                  <m:oMath xmlns:m="http://schemas.openxmlformats.org/officeDocument/2006/math">
                    <m:nary>
                      <m:naryPr>
                        <m:ctrlPr>
                          <a:rPr lang="zh-CN" altLang="en-US"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naryPr>
                      <m:sub>
                        <m:r>
                          <m:rPr>
                            <m:brk m:alnAt="23"/>
                          </m:r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𝟎</m:t>
                        </m:r>
                      </m:sub>
                      <m:sup>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sup>
                      <m:e>
                        <m:f>
                          <m:f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Pr>
                          <m:num>
                            <m:func>
                              <m:func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sz="2400" b="0"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sin</m:t>
                                </m:r>
                              </m:fName>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e>
                            </m:func>
                          </m:num>
                          <m:den>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den>
                        </m:f>
                        <m:r>
                          <a:rPr lang="en-US" altLang="zh-CN" sz="2400" b="1"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𝐝</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e>
                    </m:nary>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的</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代码？</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int</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(sin(x)/x,x,0,inf) </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（第二个变量</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x</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可缺省）</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9" name="矩形 8">
                <a:extLst>
                  <a:ext uri="{FF2B5EF4-FFF2-40B4-BE49-F238E27FC236}">
                    <a16:creationId xmlns:a16="http://schemas.microsoft.com/office/drawing/2014/main" id="{F5750004-5121-4A23-879C-751D4F96BC3F}"/>
                  </a:ext>
                </a:extLst>
              </p:cNvPr>
              <p:cNvSpPr>
                <a:spLocks noRot="1" noChangeAspect="1" noMove="1" noResize="1" noEditPoints="1" noAdjustHandles="1" noChangeArrowheads="1" noChangeShapeType="1" noTextEdit="1"/>
              </p:cNvSpPr>
              <p:nvPr/>
            </p:nvSpPr>
            <p:spPr>
              <a:xfrm>
                <a:off x="153428" y="5461595"/>
                <a:ext cx="8686252" cy="1075679"/>
              </a:xfrm>
              <a:prstGeom prst="rect">
                <a:avLst/>
              </a:prstGeom>
              <a:blipFill>
                <a:blip r:embed="rId4"/>
                <a:stretch>
                  <a:fillRect l="-1053" r="-4632"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B0DB16F-F640-4FB0-B736-9FBD7DA823E5}"/>
                  </a:ext>
                </a:extLst>
              </p:cNvPr>
              <p:cNvSpPr/>
              <p:nvPr/>
            </p:nvSpPr>
            <p:spPr>
              <a:xfrm>
                <a:off x="150000" y="4581128"/>
                <a:ext cx="8686252" cy="90794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：假设已键入</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syms</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 x</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，计算</a:t>
                </a:r>
                <a14:m>
                  <m:oMath xmlns:m="http://schemas.openxmlformats.org/officeDocument/2006/math">
                    <m:func>
                      <m:func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funcPr>
                      <m:fName>
                        <m:r>
                          <m:rPr>
                            <m:sty m:val="p"/>
                          </m:rPr>
                          <a:rPr lang="en-US" altLang="zh-CN" sz="2400" b="0" i="0"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tan</m:t>
                        </m:r>
                      </m:fName>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e>
                    </m:func>
                  </m:oMath>
                </a14:m>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的七阶麦克劳林公式？</a:t>
                </a:r>
                <a:endPar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s-E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taylor(tan(x),'Order',8)</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10" name="矩形 9">
                <a:extLst>
                  <a:ext uri="{FF2B5EF4-FFF2-40B4-BE49-F238E27FC236}">
                    <a16:creationId xmlns:a16="http://schemas.microsoft.com/office/drawing/2014/main" id="{AB0DB16F-F640-4FB0-B736-9FBD7DA823E5}"/>
                  </a:ext>
                </a:extLst>
              </p:cNvPr>
              <p:cNvSpPr>
                <a:spLocks noRot="1" noChangeAspect="1" noMove="1" noResize="1" noEditPoints="1" noAdjustHandles="1" noChangeArrowheads="1" noChangeShapeType="1" noTextEdit="1"/>
              </p:cNvSpPr>
              <p:nvPr/>
            </p:nvSpPr>
            <p:spPr>
              <a:xfrm>
                <a:off x="150000" y="4581128"/>
                <a:ext cx="8686252" cy="907941"/>
              </a:xfrm>
              <a:prstGeom prst="rect">
                <a:avLst/>
              </a:prstGeom>
              <a:blipFill>
                <a:blip r:embed="rId5"/>
                <a:stretch>
                  <a:fillRect l="-1123" t="-9396" r="-4561" b="-1543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7F3F475-4C7F-4C42-8270-3F277635A1CF}"/>
              </a:ext>
            </a:extLst>
          </p:cNvPr>
          <p:cNvPicPr>
            <a:picLocks noChangeAspect="1"/>
          </p:cNvPicPr>
          <p:nvPr/>
        </p:nvPicPr>
        <p:blipFill>
          <a:blip r:embed="rId6"/>
          <a:stretch>
            <a:fillRect/>
          </a:stretch>
        </p:blipFill>
        <p:spPr>
          <a:xfrm>
            <a:off x="7092280" y="4027501"/>
            <a:ext cx="252414" cy="280990"/>
          </a:xfrm>
          <a:prstGeom prst="rect">
            <a:avLst/>
          </a:prstGeom>
        </p:spPr>
      </p:pic>
    </p:spTree>
    <p:extLst>
      <p:ext uri="{BB962C8B-B14F-4D97-AF65-F5344CB8AC3E}">
        <p14:creationId xmlns:p14="http://schemas.microsoft.com/office/powerpoint/2010/main" val="168325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的三大变换与</a:t>
            </a:r>
            <a:r>
              <a:rPr lang="en-US" altLang="zh-CN" sz="3600" dirty="0" err="1">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ez</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绘图</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5BE8A2FB-922E-4145-A79D-9D5E9F228F8F}"/>
              </a:ext>
            </a:extLst>
          </p:cNvPr>
          <p:cNvSpPr/>
          <p:nvPr/>
        </p:nvSpPr>
        <p:spPr>
          <a:xfrm>
            <a:off x="323527" y="971600"/>
            <a:ext cx="8686252"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需要简单理解连续傅里叶变换、拉普拉斯变换、</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Z</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变换以及他们逆变换的定义、用法，输入常见函数可以手算结果。</a:t>
            </a:r>
            <a:endParaRPr kumimoji="0" lang="en-US" altLang="zh-CN" sz="2400" b="1" i="0" u="none" strike="noStrike" kern="1200" cap="none" spc="0" normalizeH="0" baseline="0" noProof="0" dirty="0">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8" name="矩形 7">
            <a:extLst>
              <a:ext uri="{FF2B5EF4-FFF2-40B4-BE49-F238E27FC236}">
                <a16:creationId xmlns:a16="http://schemas.microsoft.com/office/drawing/2014/main" id="{28A64CA2-289A-46DD-8792-253C25D9A65A}"/>
              </a:ext>
            </a:extLst>
          </p:cNvPr>
          <p:cNvSpPr/>
          <p:nvPr/>
        </p:nvSpPr>
        <p:spPr>
          <a:xfrm>
            <a:off x="323527" y="1975273"/>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：对一个已经定义好的</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sym</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型未知函数</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f(x)</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做傅里叶变换的代码是什么</a:t>
            </a:r>
            <a:endPar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endParaRPr>
          </a:p>
          <a:p>
            <a:pPr marR="0" lvl="0" algn="l" defTabSz="914400" rtl="0" eaLnBrk="1" fontAlgn="auto" latinLnBrk="0" hangingPunct="1">
              <a:lnSpc>
                <a:spcPct val="100000"/>
              </a:lnSpc>
              <a:spcBef>
                <a:spcPts val="580"/>
              </a:spcBef>
              <a:spcAft>
                <a:spcPts val="0"/>
              </a:spcAft>
              <a:buClr>
                <a:srgbClr val="00B050"/>
              </a:buClr>
              <a:buSzPct val="85000"/>
              <a:tabLst/>
              <a:defRPr/>
            </a:pPr>
            <a:r>
              <a:rPr kumimoji="0" lang="zh-CN" altLang="en-US"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fourier</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(f(x));</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5750004-5121-4A23-879C-751D4F96BC3F}"/>
                  </a:ext>
                </a:extLst>
              </p:cNvPr>
              <p:cNvSpPr/>
              <p:nvPr/>
            </p:nvSpPr>
            <p:spPr>
              <a:xfrm>
                <a:off x="326955" y="4797152"/>
                <a:ext cx="8686252" cy="164660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x=1:0.1:2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并</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a:t>
                </a:r>
                <a:r>
                  <a:rPr lang="en-US" altLang="zh-CN" sz="2400" b="1"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sym</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(x)</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后</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，键入</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f</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plot(</a:t>
                </a:r>
                <a:r>
                  <a:rPr lang="en-US" altLang="zh-CN" sz="2400" b="1" noProof="0" dirty="0" err="1">
                    <a:solidFill>
                      <a:prstClr val="black"/>
                    </a:solidFill>
                    <a:latin typeface="Courier New" panose="02070309020205020404" pitchFamily="49" charset="0"/>
                    <a:ea typeface="幼圆" panose="02010509060101010101" pitchFamily="49" charset="-122"/>
                    <a:cs typeface="Courier New" panose="02070309020205020404" pitchFamily="49" charset="0"/>
                  </a:rPr>
                  <a:t>x,x</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为何无法绘出</a:t>
                </a:r>
                <a14:m>
                  <m:oMath xmlns:m="http://schemas.openxmlformats.org/officeDocument/2006/math">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𝒚</m:t>
                    </m:r>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m:t>
                    </m:r>
                    <m:sSup>
                      <m:sSupPr>
                        <m:ctrlP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𝒙</m:t>
                        </m:r>
                      </m:e>
                      <m:sup>
                        <m:r>
                          <a:rPr lang="en-US" altLang="zh-CN" sz="2400" b="1" i="1" smtClean="0">
                            <a:solidFill>
                              <a:prstClr val="black"/>
                            </a:solidFill>
                            <a:latin typeface="Cambria Math" panose="02040503050406030204" pitchFamily="18" charset="0"/>
                            <a:ea typeface="幼圆" panose="02010509060101010101" pitchFamily="49" charset="-122"/>
                            <a:cs typeface="Courier New" panose="02070309020205020404" pitchFamily="49" charset="0"/>
                          </a:rPr>
                          <m:t>𝟐</m:t>
                        </m:r>
                      </m:sup>
                    </m:sSup>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的函数图像？</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err="1">
                    <a:solidFill>
                      <a:srgbClr val="FF0000"/>
                    </a:solidFill>
                    <a:latin typeface="Courier New" panose="02070309020205020404" pitchFamily="49" charset="0"/>
                    <a:ea typeface="幼圆" panose="02010509060101010101" pitchFamily="49" charset="-122"/>
                    <a:cs typeface="Courier New" panose="02070309020205020404" pitchFamily="49" charset="0"/>
                  </a:rPr>
                  <a:t>fplot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与</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plot</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原理不同，需要输入符号型函数（或匿名函数），而不是采样点数组。</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9" name="矩形 8">
                <a:extLst>
                  <a:ext uri="{FF2B5EF4-FFF2-40B4-BE49-F238E27FC236}">
                    <a16:creationId xmlns:a16="http://schemas.microsoft.com/office/drawing/2014/main" id="{F5750004-5121-4A23-879C-751D4F96BC3F}"/>
                  </a:ext>
                </a:extLst>
              </p:cNvPr>
              <p:cNvSpPr>
                <a:spLocks noRot="1" noChangeAspect="1" noMove="1" noResize="1" noEditPoints="1" noAdjustHandles="1" noChangeArrowheads="1" noChangeShapeType="1" noTextEdit="1"/>
              </p:cNvSpPr>
              <p:nvPr/>
            </p:nvSpPr>
            <p:spPr>
              <a:xfrm>
                <a:off x="326955" y="4797152"/>
                <a:ext cx="8686252" cy="1646605"/>
              </a:xfrm>
              <a:prstGeom prst="rect">
                <a:avLst/>
              </a:prstGeom>
              <a:blipFill>
                <a:blip r:embed="rId3"/>
                <a:stretch>
                  <a:fillRect l="-1123" t="-5185" b="-592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AB0DB16F-F640-4FB0-B736-9FBD7DA823E5}"/>
              </a:ext>
            </a:extLst>
          </p:cNvPr>
          <p:cNvSpPr/>
          <p:nvPr/>
        </p:nvSpPr>
        <p:spPr>
          <a:xfrm>
            <a:off x="323527" y="3424684"/>
            <a:ext cx="8686252"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ezplot,ezmesh,ezsurf,ezsurfc,ezcontour</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这些函数的使用方法和注意事项。并尝试与</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plot,mesh,surf,contour</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等函数进行类比和对比。</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10880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填空题</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-MATLAB</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的基础程序设计</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F5750004-5121-4A23-879C-751D4F96BC3F}"/>
              </a:ext>
            </a:extLst>
          </p:cNvPr>
          <p:cNvSpPr/>
          <p:nvPr/>
        </p:nvSpPr>
        <p:spPr>
          <a:xfrm>
            <a:off x="326955" y="3285524"/>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脚本需要在一个位置暂停并且按任意键继续，需要使用什么</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命令</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pause</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
        <p:nvSpPr>
          <p:cNvPr id="10" name="矩形 9">
            <a:extLst>
              <a:ext uri="{FF2B5EF4-FFF2-40B4-BE49-F238E27FC236}">
                <a16:creationId xmlns:a16="http://schemas.microsoft.com/office/drawing/2014/main" id="{AB0DB16F-F640-4FB0-B736-9FBD7DA823E5}"/>
              </a:ext>
            </a:extLst>
          </p:cNvPr>
          <p:cNvSpPr/>
          <p:nvPr/>
        </p:nvSpPr>
        <p:spPr>
          <a:xfrm>
            <a:off x="323527" y="965960"/>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if…else if… </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elseif</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 </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end,switch</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case,for</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a:t>
            </a:r>
          </a:p>
          <a:p>
            <a:pPr lvl="0">
              <a:spcBef>
                <a:spcPts val="580"/>
              </a:spcBef>
              <a:buClr>
                <a:srgbClr val="00B050"/>
              </a:buClr>
              <a:buSzPct val="85000"/>
              <a:defRPr/>
            </a:pP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while</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循环的基本用法。并尝试与</a:t>
            </a:r>
            <a:r>
              <a:rPr lang="en-US" altLang="zh-CN" sz="2400" b="1" noProof="0" dirty="0" err="1">
                <a:solidFill>
                  <a:schemeClr val="accent2"/>
                </a:solidFill>
                <a:latin typeface="Courier New" panose="02070309020205020404" pitchFamily="49" charset="0"/>
                <a:ea typeface="幼圆" panose="02010509060101010101" pitchFamily="49" charset="-122"/>
                <a:cs typeface="Courier New" panose="02070309020205020404" pitchFamily="49" charset="0"/>
              </a:rPr>
              <a:t>break,continue</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等函数进行结合用以了解</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的程序控制流。</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7" name="矩形 6">
            <a:extLst>
              <a:ext uri="{FF2B5EF4-FFF2-40B4-BE49-F238E27FC236}">
                <a16:creationId xmlns:a16="http://schemas.microsoft.com/office/drawing/2014/main" id="{E930BA32-75C1-4CEF-BA61-68B4F97E9B39}"/>
              </a:ext>
            </a:extLst>
          </p:cNvPr>
          <p:cNvSpPr/>
          <p:nvPr/>
        </p:nvSpPr>
        <p:spPr>
          <a:xfrm>
            <a:off x="323527" y="2348880"/>
            <a:ext cx="8686252"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pause, keyboard, input, return</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四个常用控制函数的用法</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1" name="矩形 10">
            <a:extLst>
              <a:ext uri="{FF2B5EF4-FFF2-40B4-BE49-F238E27FC236}">
                <a16:creationId xmlns:a16="http://schemas.microsoft.com/office/drawing/2014/main" id="{5B05621C-31B0-4598-9007-3A6448053763}"/>
              </a:ext>
            </a:extLst>
          </p:cNvPr>
          <p:cNvSpPr/>
          <p:nvPr/>
        </p:nvSpPr>
        <p:spPr>
          <a:xfrm>
            <a:off x="323527" y="4672452"/>
            <a:ext cx="8686252"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理解</a:t>
            </a:r>
            <a:r>
              <a:rPr lang="en-US" altLang="zh-CN" sz="2400" b="1" noProof="0"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m</a:t>
            </a:r>
            <a:r>
              <a:rPr lang="zh-CN" altLang="en-US" sz="2400" b="1" noProof="0" dirty="0">
                <a:latin typeface="Courier New" panose="02070309020205020404" pitchFamily="49" charset="0"/>
                <a:ea typeface="幼圆" panose="02010509060101010101" pitchFamily="49" charset="-122"/>
                <a:cs typeface="Courier New" panose="02070309020205020404" pitchFamily="49" charset="0"/>
              </a:rPr>
              <a:t>函数的建立方法以及全局局部变量的含义</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endParaRPr kumimoji="0" lang="en-US" altLang="zh-CN" sz="2400" b="1" i="0" u="none" strike="noStrike" kern="1200" cap="none" spc="0" normalizeH="0" baseline="0" noProof="0" dirty="0">
              <a:ln>
                <a:noFill/>
              </a:ln>
              <a:solidFill>
                <a:srgbClr val="FF000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p:sp>
        <p:nvSpPr>
          <p:cNvPr id="12" name="矩形 11">
            <a:extLst>
              <a:ext uri="{FF2B5EF4-FFF2-40B4-BE49-F238E27FC236}">
                <a16:creationId xmlns:a16="http://schemas.microsoft.com/office/drawing/2014/main" id="{6A256D73-3038-4912-8D51-1C86D424C3BA}"/>
              </a:ext>
            </a:extLst>
          </p:cNvPr>
          <p:cNvSpPr/>
          <p:nvPr/>
        </p:nvSpPr>
        <p:spPr>
          <a:xfrm>
            <a:off x="323527" y="5243772"/>
            <a:ext cx="8686252" cy="1277273"/>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样题</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在主函数定义了</a:t>
            </a:r>
            <a:r>
              <a:rPr lang="en-US" altLang="zh-CN"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a = 1,</a:t>
            </a:r>
            <a:r>
              <a:rPr lang="zh-CN" altLang="en-US" sz="2400" b="1" noProof="0" dirty="0">
                <a:solidFill>
                  <a:prstClr val="black"/>
                </a:solidFill>
                <a:latin typeface="Courier New" panose="02070309020205020404" pitchFamily="49" charset="0"/>
                <a:ea typeface="幼圆" panose="02010509060101010101" pitchFamily="49" charset="-122"/>
                <a:cs typeface="Courier New" panose="02070309020205020404" pitchFamily="49" charset="0"/>
              </a:rPr>
              <a:t>在子函数内</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又定义了</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 = 2,</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子函数运行结束后，</a:t>
            </a:r>
            <a:r>
              <a:rPr lang="en-US" altLang="zh-CN"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a</a:t>
            </a:r>
            <a:r>
              <a:rPr lang="zh-CN" altLang="en-US" sz="2400" b="1" dirty="0">
                <a:solidFill>
                  <a:prstClr val="black"/>
                </a:solidFill>
                <a:latin typeface="Courier New" panose="02070309020205020404" pitchFamily="49" charset="0"/>
                <a:ea typeface="幼圆" panose="02010509060101010101" pitchFamily="49" charset="-122"/>
                <a:cs typeface="Courier New" panose="02070309020205020404" pitchFamily="49" charset="0"/>
              </a:rPr>
              <a:t>的值是多少</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a:p>
            <a:pPr lvl="0">
              <a:spcBef>
                <a:spcPts val="580"/>
              </a:spcBef>
              <a:buClr>
                <a:srgbClr val="00B050"/>
              </a:buClr>
              <a:buSzPct val="85000"/>
              <a:defRPr/>
            </a:pP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答案：</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t>
            </a:r>
            <a:endPar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endParaRPr>
          </a:p>
        </p:txBody>
      </p:sp>
    </p:spTree>
    <p:extLst>
      <p:ext uri="{BB962C8B-B14F-4D97-AF65-F5344CB8AC3E}">
        <p14:creationId xmlns:p14="http://schemas.microsoft.com/office/powerpoint/2010/main" val="410687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51"/>
  <p:tag name="DEFAULTHEIGHT" val="311"/>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极目远眺">
  <a:themeElements>
    <a:clrScheme name="极目远眺">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极目远眺">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14893</TotalTime>
  <Words>6271</Words>
  <Application>Microsoft Office PowerPoint</Application>
  <PresentationFormat>全屏显示(4:3)</PresentationFormat>
  <Paragraphs>366</Paragraphs>
  <Slides>37</Slides>
  <Notes>35</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37</vt:i4>
      </vt:variant>
    </vt:vector>
  </HeadingPairs>
  <TitlesOfParts>
    <vt:vector size="54" baseType="lpstr">
      <vt:lpstr>幼圆</vt:lpstr>
      <vt:lpstr>Arial Narrow</vt:lpstr>
      <vt:lpstr>Franklin Gothic Medium</vt:lpstr>
      <vt:lpstr>Cambria Math</vt:lpstr>
      <vt:lpstr>Times New Roman</vt:lpstr>
      <vt:lpstr>Wingdings</vt:lpstr>
      <vt:lpstr>Calibri</vt:lpstr>
      <vt:lpstr>Franklin Gothic Book</vt:lpstr>
      <vt:lpstr>微软雅黑</vt:lpstr>
      <vt:lpstr>等线</vt:lpstr>
      <vt:lpstr>Courier New</vt:lpstr>
      <vt:lpstr>Arial</vt:lpstr>
      <vt:lpstr>Perpetua</vt:lpstr>
      <vt:lpstr>Wingdings 2</vt:lpstr>
      <vt:lpstr>极目远眺</vt:lpstr>
      <vt:lpstr>Equity</vt:lpstr>
      <vt:lpstr>暗香扑面</vt:lpstr>
      <vt:lpstr>数学实验与数学软件 </vt:lpstr>
      <vt:lpstr>期末考试占总评的50%</vt:lpstr>
      <vt:lpstr>复习这门课之前你们应该掌握的内容</vt:lpstr>
      <vt:lpstr>填空题-MATLAB的基础操作与概念</vt:lpstr>
      <vt:lpstr>填空题-MATLAB的基础界面与操作</vt:lpstr>
      <vt:lpstr>填空题-MATLAB的符号运算</vt:lpstr>
      <vt:lpstr>填空题-MATLAB的符号微积分</vt:lpstr>
      <vt:lpstr>填空题-MATLAB的三大变换与ez绘图</vt:lpstr>
      <vt:lpstr>填空题-MATLAB的基础程序设计</vt:lpstr>
      <vt:lpstr>填空题-数值计算中的基本知识点</vt:lpstr>
      <vt:lpstr>填空题-数值计算中的小知识点</vt:lpstr>
      <vt:lpstr>填空题-一维绘图plot与简易Latex</vt:lpstr>
      <vt:lpstr>填空题-高维数据可视化及效果处理</vt:lpstr>
      <vt:lpstr>填空题-信号图像处理的基本操作与其他功能</vt:lpstr>
      <vt:lpstr>实验解读题-矩阵的设定与操作（2题）</vt:lpstr>
      <vt:lpstr>实验解读题-矩阵的设定与操作（2题）</vt:lpstr>
      <vt:lpstr>实验解读题-数值实验解读（1-2题）</vt:lpstr>
      <vt:lpstr>实验解读题-数值实验解读（1-2题）</vt:lpstr>
      <vt:lpstr>实验解读题-数值实验解读（1-2题）</vt:lpstr>
      <vt:lpstr>实验解读题-数值实验解读（1-2题）</vt:lpstr>
      <vt:lpstr>实验解读题-数据可视化解读（1-2题）</vt:lpstr>
      <vt:lpstr>实验解读题-数据可视化解读（1-2题）</vt:lpstr>
      <vt:lpstr>实验解读题-信号图像处理解读（1-2题）</vt:lpstr>
      <vt:lpstr>大题1-数学实验基础编码能力（12分）</vt:lpstr>
      <vt:lpstr>大题1-数学实验基础编码能力（12分）</vt:lpstr>
      <vt:lpstr>大题1-数学实验基础编码能力（12分）</vt:lpstr>
      <vt:lpstr>大题1-数学实验基础编码能力（12分）</vt:lpstr>
      <vt:lpstr>大题2-数学实验综合应用能力（10分）</vt:lpstr>
      <vt:lpstr>大题2-数学实验综合应用能力（10分）</vt:lpstr>
      <vt:lpstr>大题3-多功能m函数设计（6分）</vt:lpstr>
      <vt:lpstr>大题3-多功能m函数设计（6分）</vt:lpstr>
      <vt:lpstr>大题4-开放性数学实验设计与实现（12分）</vt:lpstr>
      <vt:lpstr>大题4-开放性数学实验设计与实现（12分）</vt:lpstr>
      <vt:lpstr>大题4-开放性数学实验设计与实现（12分）</vt:lpstr>
      <vt:lpstr>考试预期的改卷尺度与区分度</vt:lpstr>
      <vt:lpstr>结语（周二班还有一次有趣的课）</vt:lpstr>
      <vt:lpstr>祝大家考试顺利!</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Wavelet Frames and application</dc:title>
  <dc:creator>JIA LI</dc:creator>
  <cp:lastModifiedBy>JIA LI</cp:lastModifiedBy>
  <cp:revision>1085</cp:revision>
  <dcterms:created xsi:type="dcterms:W3CDTF">2014-07-04T06:51:09Z</dcterms:created>
  <dcterms:modified xsi:type="dcterms:W3CDTF">2019-12-25T13:08:19Z</dcterms:modified>
</cp:coreProperties>
</file>